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9CFE9B8-C907-47C3-938E-E2DC483D59CC}">
  <a:tblStyle styleId="{79CFE9B8-C907-47C3-938E-E2DC483D59CC}"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Good Morning. I’m a PhD student working with Prof. Akella and am broadly interested in Systems and Networking. Today, we will be talking about Serverless Computing. </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of the key differences in the serverless computing paradigm is that the developers are forced to think of their application as a set of functions as opposed an entire application. Deployment unit is a function and not an entire application.</a:t>
            </a:r>
            <a:endParaRPr/>
          </a:p>
        </p:txBody>
      </p:sp>
      <p:sp>
        <p:nvSpPr>
          <p:cNvPr id="177" name="Google Shape;17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getting into more details. The computational units are short-lived and stateless. These are not fundamental characteristics of serverless computing and would change over time. </a:t>
            </a:r>
            <a:endParaRPr/>
          </a:p>
          <a:p>
            <a:pPr indent="0" lvl="0" marL="0" rtl="0" algn="l">
              <a:spcBef>
                <a:spcPts val="0"/>
              </a:spcBef>
              <a:spcAft>
                <a:spcPts val="0"/>
              </a:spcAft>
              <a:buNone/>
            </a:pPr>
            <a:r>
              <a:rPr lang="en-US"/>
              <a:t>The platform has the ability to scale up and down. To reduce overhead, computational units are kept around.</a:t>
            </a:r>
            <a:endParaRPr/>
          </a:p>
        </p:txBody>
      </p:sp>
      <p:sp>
        <p:nvSpPr>
          <p:cNvPr id="184" name="Google Shape;184;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Until now, I have been vague about what exactly the computational unit is. Think of lambdas as containers + shared runtime 🡪 More sharing means you can pre initialize and can save startup cost. Again, to be clear this computation unit could be something else – it could be a VM too – could be depending on the application.  </a:t>
            </a:r>
            <a:endParaRPr/>
          </a:p>
        </p:txBody>
      </p:sp>
      <p:sp>
        <p:nvSpPr>
          <p:cNvPr id="191" name="Google Shape;191;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shows the serverless platforms can scale. </a:t>
            </a:r>
            <a:endParaRPr/>
          </a:p>
        </p:txBody>
      </p:sp>
      <p:sp>
        <p:nvSpPr>
          <p:cNvPr id="199" name="Google Shape;199;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Since the deployment units are functions, there is a greater need to reduce the startup overhead. Most of these platforms, keep containers around so that a new request does not incur the startup latency.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the graph shows, the latency to unpause is less as compared to the other two. </a:t>
            </a:r>
            <a:endParaRPr/>
          </a:p>
        </p:txBody>
      </p:sp>
      <p:sp>
        <p:nvSpPr>
          <p:cNvPr id="207" name="Google Shape;207;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motivation for PyWren is similar to the motivation for serverless computing. There have been a number of big data frameworks. You would have looked at most of them as a part of this course. </a:t>
            </a:r>
            <a:endParaRPr/>
          </a:p>
        </p:txBody>
      </p:sp>
      <p:sp>
        <p:nvSpPr>
          <p:cNvPr id="215" name="Google Shape;215;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However, a majority of the people do not use these frameworks due to their inherent configuration complexity. </a:t>
            </a:r>
            <a:endParaRPr/>
          </a:p>
        </p:txBody>
      </p:sp>
      <p:sp>
        <p:nvSpPr>
          <p:cNvPr id="230" name="Google Shape;230;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key goal for pywren is to bring distributed computing to the masses. </a:t>
            </a:r>
            <a:endParaRPr/>
          </a:p>
        </p:txBody>
      </p:sp>
      <p:sp>
        <p:nvSpPr>
          <p:cNvPr id="238" name="Google Shape;238;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Calibri"/>
              <a:buChar char="-"/>
            </a:pPr>
            <a:r>
              <a:rPr lang="en-US"/>
              <a:t>One of the key assumptions that PyWren makes is that data locality is no longer relevant. This is at odds with what big data systems have been doing. </a:t>
            </a:r>
            <a:endParaRPr/>
          </a:p>
          <a:p>
            <a:pPr indent="-171450" lvl="0" marL="171450" rtl="0" algn="l">
              <a:spcBef>
                <a:spcPts val="0"/>
              </a:spcBef>
              <a:spcAft>
                <a:spcPts val="0"/>
              </a:spcAft>
              <a:buClr>
                <a:schemeClr val="dk1"/>
              </a:buClr>
              <a:buSzPts val="1200"/>
              <a:buFont typeface="Calibri"/>
              <a:buChar char="-"/>
            </a:pPr>
            <a:r>
              <a:rPr lang="en-US"/>
              <a:t>PyWren also supports simple computational patterns in a way the platform was not designed to be used. </a:t>
            </a:r>
            <a:endParaRPr/>
          </a:p>
          <a:p>
            <a:pPr indent="-171450" lvl="0" marL="171450" rtl="0" algn="l">
              <a:spcBef>
                <a:spcPts val="0"/>
              </a:spcBef>
              <a:spcAft>
                <a:spcPts val="0"/>
              </a:spcAft>
              <a:buClr>
                <a:schemeClr val="dk1"/>
              </a:buClr>
              <a:buSzPts val="1200"/>
              <a:buFont typeface="Calibri"/>
              <a:buChar char="-"/>
            </a:pPr>
            <a:r>
              <a:rPr lang="en-US"/>
              <a:t>As seen in the diagram, the function and input data is serialized and put on S3, lambda is invoked, server side - …... and describe the control flow</a:t>
            </a:r>
            <a:endParaRPr/>
          </a:p>
        </p:txBody>
      </p:sp>
      <p:sp>
        <p:nvSpPr>
          <p:cNvPr id="245" name="Google Shape;245;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paper provides little detail about how complex computational patterns can be implement. </a:t>
            </a:r>
            <a:endParaRPr/>
          </a:p>
        </p:txBody>
      </p:sp>
      <p:sp>
        <p:nvSpPr>
          <p:cNvPr id="253" name="Google Shape;25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Today’s lecture is divided into 5 parts. </a:t>
            </a:r>
            <a:endParaRPr/>
          </a:p>
        </p:txBody>
      </p:sp>
      <p:sp>
        <p:nvSpPr>
          <p:cNvPr id="96" name="Google Shape;9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650d150a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5650d150a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paper provides little detail about how complex computational patterns can be implement. Driver launches the map phase, polls for completion, launches reduce phase</a:t>
            </a:r>
            <a:endParaRPr/>
          </a:p>
        </p:txBody>
      </p:sp>
      <p:sp>
        <p:nvSpPr>
          <p:cNvPr id="260" name="Google Shape;260;g5650d150a3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650d150a3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5650d150a3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paper provides little detail about how complex computational patterns can be implement. Driver launches the map phase, polls for completion, launches reduce phase</a:t>
            </a:r>
            <a:endParaRPr/>
          </a:p>
        </p:txBody>
      </p:sp>
      <p:sp>
        <p:nvSpPr>
          <p:cNvPr id="267" name="Google Shape;267;g5650d150a3_0_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650d150a3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5650d150a3_0_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paper provides little detail about how complex computational patterns can be implement. Driver launches the map phase, polls for completion, launches reduce phase</a:t>
            </a:r>
            <a:endParaRPr/>
          </a:p>
        </p:txBody>
      </p:sp>
      <p:sp>
        <p:nvSpPr>
          <p:cNvPr id="274" name="Google Shape;274;g5650d150a3_0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650d150a3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5650d150a3_0_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paper provides little detail about how complex computational patterns can be implement. Driver launches the map phase, polls for completion, launches reduce phase</a:t>
            </a:r>
            <a:endParaRPr/>
          </a:p>
        </p:txBody>
      </p:sp>
      <p:sp>
        <p:nvSpPr>
          <p:cNvPr id="281" name="Google Shape;281;g5650d150a3_0_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650d150a3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5650d150a3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paper provides little detail about how complex computational patterns can be implement. Driver launches the map phase, polls for completion, launches reduce phase</a:t>
            </a:r>
            <a:endParaRPr/>
          </a:p>
        </p:txBody>
      </p:sp>
      <p:sp>
        <p:nvSpPr>
          <p:cNvPr id="288" name="Google Shape;288;g5650d150a3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650d150a3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g5650d150a3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paper provides little detail about how complex computational patterns can be implement. Driver launches the map phase, polls for completion, launches reduce phase</a:t>
            </a:r>
            <a:endParaRPr/>
          </a:p>
        </p:txBody>
      </p:sp>
      <p:sp>
        <p:nvSpPr>
          <p:cNvPr id="295" name="Google Shape;295;g5650d150a3_0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650d150a3_0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650d150a3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5650d150a3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650d150a3_0_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650d150a3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g5650d150a3_0_6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650d150a3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650d150a3_0_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5650d150a3_0_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650d150a3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650d150a3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5650d150a3_0_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650d150a3_0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650d150a3_0_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5650d150a3_0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650d150a3_0_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650d150a3_0_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5650d150a3_0_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650d150a3_0_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650d150a3_0_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5650d150a3_0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5650d150a3_0_10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650d150a3_0_1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g5650d150a3_0_10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5650d150a3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5650d150a3_0_1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5650d150a3_0_1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650d150a3_0_1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650d150a3_0_1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5650d150a3_0_1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650d150a3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650d150a3_0_1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5650d150a3_0_1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650d150a3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650d150a3_0_1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5650d150a3_0_1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650d150a3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650d150a3_0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5650d150a3_0_1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5650d150a3_0_1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5650d150a3_0_1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5650d150a3_0_18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you all now, the advent of cloud computing has simplified access to computing resources. As users, we no longer need have on-prem clusters and can rely on cloud providers to provide us with the necessary infrastructure and rely on them for cluster management. </a:t>
            </a:r>
            <a:endParaRPr/>
          </a:p>
        </p:txBody>
      </p:sp>
      <p:sp>
        <p:nvSpPr>
          <p:cNvPr id="109" name="Google Shape;10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650d150a3_0_1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650d150a3_0_1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g5650d150a3_0_14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650d150a3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650d150a3_0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g5650d150a3_0_1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650d150a3_0_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650d150a3_0_1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g5650d150a3_0_1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5650d150a3_0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650d150a3_0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5650d150a3_0_1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650d150a3_0_1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650d150a3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5650d150a3_0_17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650d150a3_0_1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650d150a3_0_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g5650d150a3_0_1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a number of open challenges. In context of computational units, one needs to reduce the overhead involved in launching lambdas.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Pausing leads to a memory bottleneck – need to circumvent the bottleneck – by reducing memory overhead of pausing or using techniques like RDMA.</a:t>
            </a:r>
            <a:endParaRPr/>
          </a:p>
        </p:txBody>
      </p:sp>
      <p:sp>
        <p:nvSpPr>
          <p:cNvPr id="461" name="Google Shape;461;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Existing schedulers won’t work. Need schedulers that work for tasks that run for a few ms.</a:t>
            </a:r>
            <a:endParaRPr/>
          </a:p>
        </p:txBody>
      </p:sp>
      <p:sp>
        <p:nvSpPr>
          <p:cNvPr id="475" name="Google Shape;475;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 support for efficient package support – leads to high startup time as library has to be downloaded over the network. </a:t>
            </a:r>
            <a:endParaRPr/>
          </a:p>
        </p:txBody>
      </p:sp>
      <p:sp>
        <p:nvSpPr>
          <p:cNvPr id="483" name="Google Shape;483;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However, users still are involved in the planning and workload management. For example, AWS offers 70 instance types across 14 datacenters with different pricing. As a matter of fact, there are a number of companies that help users manage services of cloud providers! </a:t>
            </a:r>
            <a:endParaRPr/>
          </a:p>
        </p:txBody>
      </p:sp>
      <p:sp>
        <p:nvSpPr>
          <p:cNvPr id="119" name="Google Shape;119;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More concretely, servers are difficult to configure and manage. Also, say you want to provision your application to be reactive to the incoming load and scale accordlingly. one needs quick scale up an down – however, not all server abstractions are fit for this. </a:t>
            </a:r>
            <a:endParaRPr/>
          </a:p>
        </p:txBody>
      </p:sp>
      <p:sp>
        <p:nvSpPr>
          <p:cNvPr id="126" name="Google Shape;12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Fairly straightforward</a:t>
            </a:r>
            <a:endParaRPr/>
          </a:p>
        </p:txBody>
      </p:sp>
      <p:sp>
        <p:nvSpPr>
          <p:cNvPr id="133" name="Google Shape;13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You start with uploading your function to the platform and register for triggers. The triggers can be say an incoming HTTP request, an entry in the DB and so on. The execution is triggered only when an event occurs and the you just pay for the time computation was done.</a:t>
            </a:r>
            <a:endParaRPr/>
          </a:p>
        </p:txBody>
      </p:sp>
      <p:sp>
        <p:nvSpPr>
          <p:cNvPr id="140" name="Google Shape;140;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Over the last year or so, there has been tremendous interest regarding the same – all the major companies have their own offering of serverless computing, startups have come up and in fact Madison has it’s own serverless platform from Prof. Remzi’s group.  </a:t>
            </a:r>
            <a:endParaRPr/>
          </a:p>
        </p:txBody>
      </p:sp>
      <p:sp>
        <p:nvSpPr>
          <p:cNvPr id="160" name="Google Shape;16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6.png"/><Relationship Id="rId10"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7.png"/><Relationship Id="rId8"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0.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8.png"/><Relationship Id="rId7"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3"/>
          <p:cNvSpPr txBox="1"/>
          <p:nvPr>
            <p:ph type="ctrTitle"/>
          </p:nvPr>
        </p:nvSpPr>
        <p:spPr>
          <a:xfrm>
            <a:off x="685800" y="520846"/>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423"/>
              </a:buClr>
              <a:buSzPts val="4400"/>
              <a:buFont typeface="Calibri"/>
              <a:buNone/>
            </a:pPr>
            <a:r>
              <a:rPr lang="en-US">
                <a:solidFill>
                  <a:srgbClr val="632423"/>
                </a:solidFill>
              </a:rPr>
              <a:t>Serverless Computing</a:t>
            </a:r>
            <a:endParaRPr>
              <a:solidFill>
                <a:srgbClr val="632423"/>
              </a:solidFill>
            </a:endParaRPr>
          </a:p>
        </p:txBody>
      </p:sp>
      <p:sp>
        <p:nvSpPr>
          <p:cNvPr id="90" name="Google Shape;90;p13"/>
          <p:cNvSpPr txBox="1"/>
          <p:nvPr>
            <p:ph idx="1" type="subTitle"/>
          </p:nvPr>
        </p:nvSpPr>
        <p:spPr>
          <a:xfrm>
            <a:off x="1371600" y="1636584"/>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rPr lang="en-US"/>
              <a:t>12</a:t>
            </a:r>
            <a:r>
              <a:rPr baseline="30000" lang="en-US"/>
              <a:t>th</a:t>
            </a:r>
            <a:r>
              <a:rPr lang="en-US"/>
              <a:t> April, 2019</a:t>
            </a:r>
            <a:endParaRPr/>
          </a:p>
        </p:txBody>
      </p:sp>
      <p:sp>
        <p:nvSpPr>
          <p:cNvPr id="91" name="Google Shape;91;p13"/>
          <p:cNvSpPr txBox="1"/>
          <p:nvPr/>
        </p:nvSpPr>
        <p:spPr>
          <a:xfrm>
            <a:off x="2917027" y="2225623"/>
            <a:ext cx="3369669" cy="72726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632523"/>
              </a:buClr>
              <a:buSzPts val="3200"/>
              <a:buFont typeface="Arial"/>
              <a:buNone/>
            </a:pPr>
            <a:r>
              <a:rPr b="0" i="0" lang="en-US" sz="3200" u="none" cap="none" strike="noStrike">
                <a:solidFill>
                  <a:srgbClr val="632523"/>
                </a:solidFill>
                <a:latin typeface="Calibri"/>
                <a:ea typeface="Calibri"/>
                <a:cs typeface="Calibri"/>
                <a:sym typeface="Calibri"/>
              </a:rPr>
              <a:t>Arjun Singhvi</a:t>
            </a:r>
            <a:endParaRPr b="0" i="0" sz="3200" u="none" cap="none" strike="noStrike">
              <a:solidFill>
                <a:srgbClr val="632523"/>
              </a:solidFill>
              <a:latin typeface="Calibri"/>
              <a:ea typeface="Calibri"/>
              <a:cs typeface="Calibri"/>
              <a:sym typeface="Calibri"/>
            </a:endParaRPr>
          </a:p>
        </p:txBody>
      </p:sp>
      <p:pic>
        <p:nvPicPr>
          <p:cNvPr id="92" name="Google Shape;92;p13"/>
          <p:cNvPicPr preferRelativeResize="0"/>
          <p:nvPr/>
        </p:nvPicPr>
        <p:blipFill rotWithShape="1">
          <a:blip r:embed="rId3">
            <a:alphaModFix/>
          </a:blip>
          <a:srcRect b="0" l="0" r="0" t="0"/>
          <a:stretch/>
        </p:blipFill>
        <p:spPr>
          <a:xfrm>
            <a:off x="1371600" y="3389184"/>
            <a:ext cx="6415574" cy="29885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3959"/>
              <a:buFont typeface="Calibri"/>
              <a:buNone/>
            </a:pPr>
            <a:r>
              <a:rPr lang="en-US" sz="3959">
                <a:solidFill>
                  <a:srgbClr val="632523"/>
                </a:solidFill>
              </a:rPr>
              <a:t>Introduction: Development Approach</a:t>
            </a:r>
            <a:endParaRPr sz="3959">
              <a:solidFill>
                <a:srgbClr val="632523"/>
              </a:solidFill>
            </a:endParaRPr>
          </a:p>
        </p:txBody>
      </p:sp>
      <p:sp>
        <p:nvSpPr>
          <p:cNvPr id="180" name="Google Shape;180;p22"/>
          <p:cNvSpPr txBox="1"/>
          <p:nvPr>
            <p:ph idx="1" type="body"/>
          </p:nvPr>
        </p:nvSpPr>
        <p:spPr>
          <a:xfrm>
            <a:off x="457200" y="1456791"/>
            <a:ext cx="8229600" cy="50695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Forces developers to think of their application as a set of functions</a:t>
            </a:r>
            <a:endParaRPr/>
          </a:p>
          <a:p>
            <a:pPr indent="-342900" lvl="0" marL="342900" rtl="0" algn="l">
              <a:spcBef>
                <a:spcPts val="640"/>
              </a:spcBef>
              <a:spcAft>
                <a:spcPts val="0"/>
              </a:spcAft>
              <a:buClr>
                <a:schemeClr val="dk1"/>
              </a:buClr>
              <a:buSzPts val="3200"/>
              <a:buChar char="•"/>
            </a:pPr>
            <a:r>
              <a:rPr lang="en-US"/>
              <a:t>Deployment unit is a function and not an entire application</a:t>
            </a:r>
            <a:endParaRPr/>
          </a:p>
          <a:p>
            <a:pPr indent="-139700" lvl="0" marL="34290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Introduction</a:t>
            </a:r>
            <a:endParaRPr>
              <a:solidFill>
                <a:srgbClr val="632523"/>
              </a:solidFill>
            </a:endParaRPr>
          </a:p>
        </p:txBody>
      </p:sp>
      <p:sp>
        <p:nvSpPr>
          <p:cNvPr id="187" name="Google Shape;187;p23"/>
          <p:cNvSpPr txBox="1"/>
          <p:nvPr>
            <p:ph idx="1" type="body"/>
          </p:nvPr>
        </p:nvSpPr>
        <p:spPr>
          <a:xfrm>
            <a:off x="457200" y="1456791"/>
            <a:ext cx="8229600" cy="5069548"/>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Char char="•"/>
            </a:pPr>
            <a:r>
              <a:rPr lang="en-US"/>
              <a:t>Computational units are </a:t>
            </a:r>
            <a:endParaRPr/>
          </a:p>
          <a:p>
            <a:pPr indent="-285750" lvl="1" marL="742950" rtl="0" algn="l">
              <a:lnSpc>
                <a:spcPct val="90000"/>
              </a:lnSpc>
              <a:spcBef>
                <a:spcPts val="560"/>
              </a:spcBef>
              <a:spcAft>
                <a:spcPts val="0"/>
              </a:spcAft>
              <a:buClr>
                <a:schemeClr val="dk1"/>
              </a:buClr>
              <a:buSzPts val="2800"/>
              <a:buChar char="–"/>
            </a:pPr>
            <a:r>
              <a:rPr lang="en-US"/>
              <a:t>Short-lived</a:t>
            </a:r>
            <a:endParaRPr/>
          </a:p>
          <a:p>
            <a:pPr indent="-285750" lvl="1" marL="742950" rtl="0" algn="l">
              <a:lnSpc>
                <a:spcPct val="90000"/>
              </a:lnSpc>
              <a:spcBef>
                <a:spcPts val="560"/>
              </a:spcBef>
              <a:spcAft>
                <a:spcPts val="0"/>
              </a:spcAft>
              <a:buClr>
                <a:schemeClr val="dk1"/>
              </a:buClr>
              <a:buSzPts val="2800"/>
              <a:buChar char="–"/>
            </a:pPr>
            <a:r>
              <a:rPr lang="en-US"/>
              <a:t>Stateless</a:t>
            </a:r>
            <a:endParaRPr/>
          </a:p>
          <a:p>
            <a:pPr indent="-107950" lvl="1" marL="742950" rtl="0" algn="l">
              <a:lnSpc>
                <a:spcPct val="90000"/>
              </a:lnSpc>
              <a:spcBef>
                <a:spcPts val="560"/>
              </a:spcBef>
              <a:spcAft>
                <a:spcPts val="0"/>
              </a:spcAft>
              <a:buClr>
                <a:schemeClr val="dk1"/>
              </a:buClr>
              <a:buSzPts val="2800"/>
              <a:buNone/>
            </a:pPr>
            <a:r>
              <a:t/>
            </a:r>
            <a:endParaRPr/>
          </a:p>
          <a:p>
            <a:pPr indent="-342900" lvl="0" marL="342900" rtl="0" algn="l">
              <a:lnSpc>
                <a:spcPct val="90000"/>
              </a:lnSpc>
              <a:spcBef>
                <a:spcPts val="640"/>
              </a:spcBef>
              <a:spcAft>
                <a:spcPts val="0"/>
              </a:spcAft>
              <a:buClr>
                <a:schemeClr val="dk1"/>
              </a:buClr>
              <a:buSzPts val="3200"/>
              <a:buChar char="•"/>
            </a:pPr>
            <a:r>
              <a:rPr lang="en-US"/>
              <a:t>Serverless platform has the ability to scale up and down automatically </a:t>
            </a:r>
            <a:endParaRPr/>
          </a:p>
          <a:p>
            <a:pPr indent="-139700" lvl="0" marL="342900" rtl="0" algn="l">
              <a:lnSpc>
                <a:spcPct val="90000"/>
              </a:lnSpc>
              <a:spcBef>
                <a:spcPts val="640"/>
              </a:spcBef>
              <a:spcAft>
                <a:spcPts val="0"/>
              </a:spcAft>
              <a:buClr>
                <a:schemeClr val="dk1"/>
              </a:buClr>
              <a:buSzPts val="3200"/>
              <a:buNone/>
            </a:pPr>
            <a:r>
              <a:t/>
            </a:r>
            <a:endParaRPr/>
          </a:p>
          <a:p>
            <a:pPr indent="-342900" lvl="0" marL="342900" rtl="0" algn="l">
              <a:lnSpc>
                <a:spcPct val="90000"/>
              </a:lnSpc>
              <a:spcBef>
                <a:spcPts val="640"/>
              </a:spcBef>
              <a:spcAft>
                <a:spcPts val="0"/>
              </a:spcAft>
              <a:buClr>
                <a:schemeClr val="dk1"/>
              </a:buClr>
              <a:buSzPts val="3200"/>
              <a:buChar char="•"/>
            </a:pPr>
            <a:r>
              <a:rPr lang="en-US"/>
              <a:t>To reduce the overhead of launching a new computation unit, the platform keeps it around in anticipation of a new request</a:t>
            </a:r>
            <a:endParaRPr/>
          </a:p>
          <a:p>
            <a:pPr indent="-139700" lvl="0" marL="342900" rtl="0" algn="l">
              <a:lnSpc>
                <a:spcPct val="90000"/>
              </a:lnSpc>
              <a:spcBef>
                <a:spcPts val="640"/>
              </a:spcBef>
              <a:spcAft>
                <a:spcPts val="0"/>
              </a:spcAft>
              <a:buClr>
                <a:schemeClr val="dk1"/>
              </a:buClr>
              <a:buSzPts val="3200"/>
              <a:buNone/>
            </a:pPr>
            <a:r>
              <a:t/>
            </a:r>
            <a:endParaRPr/>
          </a:p>
          <a:p>
            <a:pPr indent="0" lvl="0" marL="0" rtl="0" algn="l">
              <a:lnSpc>
                <a:spcPct val="90000"/>
              </a:lnSpc>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Introduction: Computational Units</a:t>
            </a:r>
            <a:endParaRPr>
              <a:solidFill>
                <a:srgbClr val="632523"/>
              </a:solidFill>
            </a:endParaRPr>
          </a:p>
        </p:txBody>
      </p:sp>
      <p:pic>
        <p:nvPicPr>
          <p:cNvPr descr="Screen Shot 2017-10-25 at 9.39.09 PM.png" id="194" name="Google Shape;194;p24"/>
          <p:cNvPicPr preferRelativeResize="0"/>
          <p:nvPr/>
        </p:nvPicPr>
        <p:blipFill rotWithShape="1">
          <a:blip r:embed="rId3">
            <a:alphaModFix/>
          </a:blip>
          <a:srcRect b="0" l="0" r="0" t="0"/>
          <a:stretch/>
        </p:blipFill>
        <p:spPr>
          <a:xfrm>
            <a:off x="0" y="2148400"/>
            <a:ext cx="9144000" cy="3296356"/>
          </a:xfrm>
          <a:prstGeom prst="rect">
            <a:avLst/>
          </a:prstGeom>
          <a:noFill/>
          <a:ln>
            <a:noFill/>
          </a:ln>
        </p:spPr>
      </p:pic>
      <p:sp>
        <p:nvSpPr>
          <p:cNvPr id="195" name="Google Shape;195;p24"/>
          <p:cNvSpPr txBox="1"/>
          <p:nvPr>
            <p:ph idx="1" type="body"/>
          </p:nvPr>
        </p:nvSpPr>
        <p:spPr>
          <a:xfrm>
            <a:off x="457200" y="1469241"/>
            <a:ext cx="8229600" cy="560947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Evolution of Sharing</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US"/>
              <a:t>Think of lambdas as containers + shared runtime</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Introduction: Elasticity</a:t>
            </a:r>
            <a:endParaRPr>
              <a:solidFill>
                <a:srgbClr val="632523"/>
              </a:solidFill>
            </a:endParaRPr>
          </a:p>
        </p:txBody>
      </p:sp>
      <p:pic>
        <p:nvPicPr>
          <p:cNvPr descr="Screen Shot 2017-10-25 at 9.29.28 PM.png" id="202" name="Google Shape;202;p25"/>
          <p:cNvPicPr preferRelativeResize="0"/>
          <p:nvPr/>
        </p:nvPicPr>
        <p:blipFill rotWithShape="1">
          <a:blip r:embed="rId3">
            <a:alphaModFix/>
          </a:blip>
          <a:srcRect b="0" l="0" r="0" t="0"/>
          <a:stretch/>
        </p:blipFill>
        <p:spPr>
          <a:xfrm>
            <a:off x="759267" y="2926815"/>
            <a:ext cx="7503587" cy="3604343"/>
          </a:xfrm>
          <a:prstGeom prst="rect">
            <a:avLst/>
          </a:prstGeom>
          <a:noFill/>
          <a:ln>
            <a:noFill/>
          </a:ln>
        </p:spPr>
      </p:pic>
      <p:sp>
        <p:nvSpPr>
          <p:cNvPr id="203" name="Google Shape;203;p25"/>
          <p:cNvSpPr txBox="1"/>
          <p:nvPr>
            <p:ph idx="1" type="body"/>
          </p:nvPr>
        </p:nvSpPr>
        <p:spPr>
          <a:xfrm>
            <a:off x="457200" y="1456791"/>
            <a:ext cx="8229600" cy="50695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Burst of 100 RPC requests </a:t>
            </a:r>
            <a:endParaRPr/>
          </a:p>
          <a:p>
            <a:pPr indent="-342900" lvl="0" marL="342900" rtl="0" algn="l">
              <a:spcBef>
                <a:spcPts val="640"/>
              </a:spcBef>
              <a:spcAft>
                <a:spcPts val="0"/>
              </a:spcAft>
              <a:buClr>
                <a:schemeClr val="dk1"/>
              </a:buClr>
              <a:buSzPts val="3200"/>
              <a:buChar char="•"/>
            </a:pPr>
            <a:r>
              <a:rPr lang="en-US"/>
              <a:t>Each RPC lasts for 200ms</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3959"/>
              <a:buFont typeface="Calibri"/>
              <a:buNone/>
            </a:pPr>
            <a:r>
              <a:rPr lang="en-US" sz="3959">
                <a:solidFill>
                  <a:srgbClr val="632523"/>
                </a:solidFill>
              </a:rPr>
              <a:t>Introduction: Mitigate Launching Overhead</a:t>
            </a:r>
            <a:endParaRPr sz="3959">
              <a:solidFill>
                <a:srgbClr val="632523"/>
              </a:solidFill>
            </a:endParaRPr>
          </a:p>
        </p:txBody>
      </p:sp>
      <p:sp>
        <p:nvSpPr>
          <p:cNvPr id="210" name="Google Shape;210;p26"/>
          <p:cNvSpPr txBox="1"/>
          <p:nvPr>
            <p:ph idx="1" type="body"/>
          </p:nvPr>
        </p:nvSpPr>
        <p:spPr>
          <a:xfrm>
            <a:off x="457200" y="1456791"/>
            <a:ext cx="8229600" cy="50695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Keep containers around in anticipation of future requests</a:t>
            </a:r>
            <a:endParaRPr/>
          </a:p>
          <a:p>
            <a:pPr indent="-342900" lvl="0" marL="342900" rtl="0" algn="l">
              <a:spcBef>
                <a:spcPts val="640"/>
              </a:spcBef>
              <a:spcAft>
                <a:spcPts val="0"/>
              </a:spcAft>
              <a:buClr>
                <a:schemeClr val="dk1"/>
              </a:buClr>
              <a:buSzPts val="3200"/>
              <a:buChar char="•"/>
            </a:pPr>
            <a:r>
              <a:rPr lang="en-US"/>
              <a:t>Kept around by pausing the containers</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descr="Screen Shot 2017-10-25 at 9.33.48 PM.png" id="211" name="Google Shape;211;p26"/>
          <p:cNvPicPr preferRelativeResize="0"/>
          <p:nvPr/>
        </p:nvPicPr>
        <p:blipFill rotWithShape="1">
          <a:blip r:embed="rId3">
            <a:alphaModFix/>
          </a:blip>
          <a:srcRect b="0" l="0" r="0" t="0"/>
          <a:stretch/>
        </p:blipFill>
        <p:spPr>
          <a:xfrm>
            <a:off x="1104392" y="3214777"/>
            <a:ext cx="6847215" cy="35048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1 – PyWren - Motivation</a:t>
            </a:r>
            <a:endParaRPr>
              <a:solidFill>
                <a:srgbClr val="632523"/>
              </a:solidFill>
            </a:endParaRPr>
          </a:p>
        </p:txBody>
      </p:sp>
      <p:sp>
        <p:nvSpPr>
          <p:cNvPr id="218" name="Google Shape;218;p27"/>
          <p:cNvSpPr txBox="1"/>
          <p:nvPr>
            <p:ph idx="1" type="body"/>
          </p:nvPr>
        </p:nvSpPr>
        <p:spPr>
          <a:xfrm>
            <a:off x="457200" y="1456791"/>
            <a:ext cx="8229600" cy="50695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There have been a number of distributed computational frameworks</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219" name="Google Shape;219;p27"/>
          <p:cNvPicPr preferRelativeResize="0"/>
          <p:nvPr/>
        </p:nvPicPr>
        <p:blipFill rotWithShape="1">
          <a:blip r:embed="rId3">
            <a:alphaModFix/>
          </a:blip>
          <a:srcRect b="0" l="0" r="0" t="0"/>
          <a:stretch/>
        </p:blipFill>
        <p:spPr>
          <a:xfrm>
            <a:off x="-300380" y="2518553"/>
            <a:ext cx="2563620" cy="1794534"/>
          </a:xfrm>
          <a:prstGeom prst="rect">
            <a:avLst/>
          </a:prstGeom>
          <a:noFill/>
          <a:ln>
            <a:noFill/>
          </a:ln>
        </p:spPr>
      </p:pic>
      <p:pic>
        <p:nvPicPr>
          <p:cNvPr id="220" name="Google Shape;220;p27"/>
          <p:cNvPicPr preferRelativeResize="0"/>
          <p:nvPr/>
        </p:nvPicPr>
        <p:blipFill rotWithShape="1">
          <a:blip r:embed="rId4">
            <a:alphaModFix/>
          </a:blip>
          <a:srcRect b="0" l="0" r="0" t="0"/>
          <a:stretch/>
        </p:blipFill>
        <p:spPr>
          <a:xfrm>
            <a:off x="1512677" y="3697002"/>
            <a:ext cx="1990174" cy="1293613"/>
          </a:xfrm>
          <a:prstGeom prst="rect">
            <a:avLst/>
          </a:prstGeom>
          <a:noFill/>
          <a:ln>
            <a:noFill/>
          </a:ln>
        </p:spPr>
      </p:pic>
      <p:pic>
        <p:nvPicPr>
          <p:cNvPr id="221" name="Google Shape;221;p27"/>
          <p:cNvPicPr preferRelativeResize="0"/>
          <p:nvPr/>
        </p:nvPicPr>
        <p:blipFill rotWithShape="1">
          <a:blip r:embed="rId5">
            <a:alphaModFix/>
          </a:blip>
          <a:srcRect b="0" l="0" r="0" t="0"/>
          <a:stretch/>
        </p:blipFill>
        <p:spPr>
          <a:xfrm>
            <a:off x="175972" y="5053490"/>
            <a:ext cx="1336705" cy="1336705"/>
          </a:xfrm>
          <a:prstGeom prst="rect">
            <a:avLst/>
          </a:prstGeom>
          <a:noFill/>
          <a:ln>
            <a:noFill/>
          </a:ln>
        </p:spPr>
      </p:pic>
      <p:pic>
        <p:nvPicPr>
          <p:cNvPr id="222" name="Google Shape;222;p27"/>
          <p:cNvPicPr preferRelativeResize="0"/>
          <p:nvPr/>
        </p:nvPicPr>
        <p:blipFill rotWithShape="1">
          <a:blip r:embed="rId6">
            <a:alphaModFix/>
          </a:blip>
          <a:srcRect b="0" l="0" r="0" t="0"/>
          <a:stretch/>
        </p:blipFill>
        <p:spPr>
          <a:xfrm>
            <a:off x="3218818" y="5053490"/>
            <a:ext cx="2054511" cy="1549123"/>
          </a:xfrm>
          <a:prstGeom prst="rect">
            <a:avLst/>
          </a:prstGeom>
          <a:noFill/>
          <a:ln>
            <a:noFill/>
          </a:ln>
        </p:spPr>
      </p:pic>
      <p:pic>
        <p:nvPicPr>
          <p:cNvPr id="223" name="Google Shape;223;p27"/>
          <p:cNvPicPr preferRelativeResize="0"/>
          <p:nvPr/>
        </p:nvPicPr>
        <p:blipFill rotWithShape="1">
          <a:blip r:embed="rId7">
            <a:alphaModFix/>
          </a:blip>
          <a:srcRect b="0" l="0" r="0" t="0"/>
          <a:stretch/>
        </p:blipFill>
        <p:spPr>
          <a:xfrm>
            <a:off x="3743058" y="2741315"/>
            <a:ext cx="1420956" cy="1420956"/>
          </a:xfrm>
          <a:prstGeom prst="rect">
            <a:avLst/>
          </a:prstGeom>
          <a:noFill/>
          <a:ln>
            <a:noFill/>
          </a:ln>
        </p:spPr>
      </p:pic>
      <p:pic>
        <p:nvPicPr>
          <p:cNvPr id="224" name="Google Shape;224;p27"/>
          <p:cNvPicPr preferRelativeResize="0"/>
          <p:nvPr/>
        </p:nvPicPr>
        <p:blipFill rotWithShape="1">
          <a:blip r:embed="rId8">
            <a:alphaModFix/>
          </a:blip>
          <a:srcRect b="0" l="0" r="0" t="0"/>
          <a:stretch/>
        </p:blipFill>
        <p:spPr>
          <a:xfrm>
            <a:off x="5494574" y="4262871"/>
            <a:ext cx="3058754" cy="641315"/>
          </a:xfrm>
          <a:prstGeom prst="rect">
            <a:avLst/>
          </a:prstGeom>
          <a:noFill/>
          <a:ln>
            <a:noFill/>
          </a:ln>
        </p:spPr>
      </p:pic>
      <p:pic>
        <p:nvPicPr>
          <p:cNvPr id="225" name="Google Shape;225;p27"/>
          <p:cNvPicPr preferRelativeResize="0"/>
          <p:nvPr/>
        </p:nvPicPr>
        <p:blipFill rotWithShape="1">
          <a:blip r:embed="rId9">
            <a:alphaModFix/>
          </a:blip>
          <a:srcRect b="0" l="0" r="0" t="0"/>
          <a:stretch/>
        </p:blipFill>
        <p:spPr>
          <a:xfrm>
            <a:off x="7150642" y="5039142"/>
            <a:ext cx="1440405" cy="1412571"/>
          </a:xfrm>
          <a:prstGeom prst="rect">
            <a:avLst/>
          </a:prstGeom>
          <a:noFill/>
          <a:ln>
            <a:noFill/>
          </a:ln>
        </p:spPr>
      </p:pic>
      <p:pic>
        <p:nvPicPr>
          <p:cNvPr id="226" name="Google Shape;226;p27"/>
          <p:cNvPicPr preferRelativeResize="0"/>
          <p:nvPr/>
        </p:nvPicPr>
        <p:blipFill rotWithShape="1">
          <a:blip r:embed="rId10">
            <a:alphaModFix/>
          </a:blip>
          <a:srcRect b="0" l="0" r="0" t="0"/>
          <a:stretch/>
        </p:blipFill>
        <p:spPr>
          <a:xfrm>
            <a:off x="7170090" y="2741313"/>
            <a:ext cx="1420957" cy="142095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1 – PyWren - Motivation</a:t>
            </a:r>
            <a:endParaRPr>
              <a:solidFill>
                <a:srgbClr val="632523"/>
              </a:solidFill>
            </a:endParaRPr>
          </a:p>
        </p:txBody>
      </p:sp>
      <p:sp>
        <p:nvSpPr>
          <p:cNvPr id="233" name="Google Shape;233;p28"/>
          <p:cNvSpPr txBox="1"/>
          <p:nvPr>
            <p:ph idx="1" type="body"/>
          </p:nvPr>
        </p:nvSpPr>
        <p:spPr>
          <a:xfrm>
            <a:off x="457200" y="1456791"/>
            <a:ext cx="8229600" cy="50695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Yet, a majority of people do not use these frameworks</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graphicFrame>
        <p:nvGraphicFramePr>
          <p:cNvPr id="234" name="Google Shape;234;p28"/>
          <p:cNvGraphicFramePr/>
          <p:nvPr/>
        </p:nvGraphicFramePr>
        <p:xfrm>
          <a:off x="2561726" y="2747531"/>
          <a:ext cx="3000000" cy="3000000"/>
        </p:xfrm>
        <a:graphic>
          <a:graphicData uri="http://schemas.openxmlformats.org/drawingml/2006/table">
            <a:tbl>
              <a:tblPr bandRow="1" firstRow="1">
                <a:noFill/>
                <a:tableStyleId>{79CFE9B8-C907-47C3-938E-E2DC483D59CC}</a:tableStyleId>
              </a:tblPr>
              <a:tblGrid>
                <a:gridCol w="4175750"/>
              </a:tblGrid>
              <a:tr h="740850">
                <a:tc>
                  <a:txBody>
                    <a:bodyPr>
                      <a:noAutofit/>
                    </a:bodyPr>
                    <a:lstStyle/>
                    <a:p>
                      <a:pPr indent="0" lvl="0" marL="0" marR="0" rtl="0" algn="ctr">
                        <a:spcBef>
                          <a:spcPts val="0"/>
                        </a:spcBef>
                        <a:spcAft>
                          <a:spcPts val="0"/>
                        </a:spcAft>
                        <a:buNone/>
                      </a:pPr>
                      <a:r>
                        <a:rPr b="0" i="1" lang="en-US" sz="2400" u="none" cap="none" strike="noStrike"/>
                        <a:t>PySpark</a:t>
                      </a:r>
                      <a:endParaRPr b="0" i="1" sz="2400" u="none" cap="none" strike="noStrike"/>
                    </a:p>
                  </a:txBody>
                  <a:tcPr marT="45725" marB="45725" marR="91450" marL="9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740850">
                <a:tc>
                  <a:txBody>
                    <a:bodyPr>
                      <a:noAutofit/>
                    </a:bodyPr>
                    <a:lstStyle/>
                    <a:p>
                      <a:pPr indent="0" lvl="0" marL="0" marR="0" rtl="0" algn="ctr">
                        <a:spcBef>
                          <a:spcPts val="0"/>
                        </a:spcBef>
                        <a:spcAft>
                          <a:spcPts val="0"/>
                        </a:spcAft>
                        <a:buNone/>
                      </a:pPr>
                      <a:r>
                        <a:rPr b="0" i="1" lang="en-US" sz="2400" u="none" cap="none" strike="noStrike"/>
                        <a:t>Spark</a:t>
                      </a:r>
                      <a:endParaRPr b="0" i="1" sz="2400" u="none" cap="none" strike="noStrike"/>
                    </a:p>
                  </a:txBody>
                  <a:tcPr marT="45725" marB="45725" marR="91450" marL="9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740850">
                <a:tc>
                  <a:txBody>
                    <a:bodyPr>
                      <a:noAutofit/>
                    </a:bodyPr>
                    <a:lstStyle/>
                    <a:p>
                      <a:pPr indent="0" lvl="0" marL="0" marR="0" rtl="0" algn="ctr">
                        <a:spcBef>
                          <a:spcPts val="0"/>
                        </a:spcBef>
                        <a:spcAft>
                          <a:spcPts val="0"/>
                        </a:spcAft>
                        <a:buNone/>
                      </a:pPr>
                      <a:r>
                        <a:rPr b="0" i="1" lang="en-US" sz="2400" u="none" cap="none" strike="noStrike"/>
                        <a:t>HDFS</a:t>
                      </a:r>
                      <a:endParaRPr b="0" i="1" sz="2400" u="none" cap="none" strike="noStrike"/>
                    </a:p>
                  </a:txBody>
                  <a:tcPr marT="45725" marB="45725" marR="91450" marL="9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740850">
                <a:tc>
                  <a:txBody>
                    <a:bodyPr>
                      <a:noAutofit/>
                    </a:bodyPr>
                    <a:lstStyle/>
                    <a:p>
                      <a:pPr indent="0" lvl="0" marL="0" marR="0" rtl="0" algn="ctr">
                        <a:spcBef>
                          <a:spcPts val="0"/>
                        </a:spcBef>
                        <a:spcAft>
                          <a:spcPts val="0"/>
                        </a:spcAft>
                        <a:buNone/>
                      </a:pPr>
                      <a:r>
                        <a:rPr b="0" i="1" lang="en-US" sz="2400" u="none" cap="none" strike="noStrike"/>
                        <a:t>YARN</a:t>
                      </a:r>
                      <a:endParaRPr b="0" i="1" sz="2400" u="none" cap="none" strike="noStrike"/>
                    </a:p>
                  </a:txBody>
                  <a:tcPr marT="45725" marB="45725" marR="91450" marL="9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740850">
                <a:tc>
                  <a:txBody>
                    <a:bodyPr>
                      <a:noAutofit/>
                    </a:bodyPr>
                    <a:lstStyle/>
                    <a:p>
                      <a:pPr indent="0" lvl="0" marL="0" marR="0" rtl="0" algn="ctr">
                        <a:spcBef>
                          <a:spcPts val="0"/>
                        </a:spcBef>
                        <a:spcAft>
                          <a:spcPts val="0"/>
                        </a:spcAft>
                        <a:buNone/>
                      </a:pPr>
                      <a:r>
                        <a:rPr b="0" i="1" lang="en-US" sz="2400" u="none" cap="none" strike="noStrike"/>
                        <a:t>JVM</a:t>
                      </a:r>
                      <a:endParaRPr b="0" i="1" sz="2400" u="none" cap="none" strike="noStrike"/>
                    </a:p>
                  </a:txBody>
                  <a:tcPr marT="45725" marB="45725" marR="91450" marL="9145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1 – PyWren - Goal</a:t>
            </a:r>
            <a:endParaRPr>
              <a:solidFill>
                <a:srgbClr val="632523"/>
              </a:solidFill>
            </a:endParaRPr>
          </a:p>
        </p:txBody>
      </p:sp>
      <p:sp>
        <p:nvSpPr>
          <p:cNvPr id="241" name="Google Shape;241;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Distributed computing for the mass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1 – PyWren - Design</a:t>
            </a:r>
            <a:endParaRPr>
              <a:solidFill>
                <a:srgbClr val="632523"/>
              </a:solidFill>
            </a:endParaRPr>
          </a:p>
        </p:txBody>
      </p:sp>
      <p:sp>
        <p:nvSpPr>
          <p:cNvPr id="248" name="Google Shape;248;p30"/>
          <p:cNvSpPr txBox="1"/>
          <p:nvPr>
            <p:ph idx="1" type="body"/>
          </p:nvPr>
        </p:nvSpPr>
        <p:spPr>
          <a:xfrm>
            <a:off x="457200" y="1470311"/>
            <a:ext cx="8229600" cy="869761"/>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Data locality is not relevant anymore</a:t>
            </a:r>
            <a:endParaRPr/>
          </a:p>
        </p:txBody>
      </p:sp>
      <p:pic>
        <p:nvPicPr>
          <p:cNvPr descr="Screen Shot 2017-10-26 at 12.21.05 AM.png" id="249" name="Google Shape;249;p30"/>
          <p:cNvPicPr preferRelativeResize="0"/>
          <p:nvPr/>
        </p:nvPicPr>
        <p:blipFill rotWithShape="1">
          <a:blip r:embed="rId3">
            <a:alphaModFix/>
          </a:blip>
          <a:srcRect b="0" l="0" r="0" t="0"/>
          <a:stretch/>
        </p:blipFill>
        <p:spPr>
          <a:xfrm>
            <a:off x="812153" y="2185698"/>
            <a:ext cx="7439785" cy="44655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1 – PyWren - MapReduce</a:t>
            </a:r>
            <a:endParaRPr>
              <a:solidFill>
                <a:srgbClr val="632523"/>
              </a:solidFill>
            </a:endParaRPr>
          </a:p>
        </p:txBody>
      </p:sp>
      <p:sp>
        <p:nvSpPr>
          <p:cNvPr id="256" name="Google Shape;256;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Little detail provided about how complex computational patterns can be achieved </a:t>
            </a:r>
            <a:endParaRPr/>
          </a:p>
          <a:p>
            <a:pPr indent="-342900" lvl="0" marL="342900" rtl="0" algn="l">
              <a:spcBef>
                <a:spcPts val="640"/>
              </a:spcBef>
              <a:spcAft>
                <a:spcPts val="0"/>
              </a:spcAft>
              <a:buClr>
                <a:schemeClr val="dk1"/>
              </a:buClr>
              <a:buSzPts val="3200"/>
              <a:buChar char="•"/>
            </a:pPr>
            <a:r>
              <a:rPr lang="en-US"/>
              <a:t>To implement MapReduce</a:t>
            </a:r>
            <a:endParaRPr/>
          </a:p>
          <a:p>
            <a:pPr indent="-285750" lvl="1" marL="742950" rtl="0" algn="l">
              <a:spcBef>
                <a:spcPts val="560"/>
              </a:spcBef>
              <a:spcAft>
                <a:spcPts val="0"/>
              </a:spcAft>
              <a:buClr>
                <a:schemeClr val="dk1"/>
              </a:buClr>
              <a:buSzPts val="2800"/>
              <a:buChar char="–"/>
            </a:pPr>
            <a:r>
              <a:rPr lang="en-US"/>
              <a:t>Driver (on laptop) launches the map phase</a:t>
            </a:r>
            <a:endParaRPr/>
          </a:p>
          <a:p>
            <a:pPr indent="-285750" lvl="1" marL="742950" rtl="0" algn="l">
              <a:spcBef>
                <a:spcPts val="560"/>
              </a:spcBef>
              <a:spcAft>
                <a:spcPts val="0"/>
              </a:spcAft>
              <a:buClr>
                <a:schemeClr val="dk1"/>
              </a:buClr>
              <a:buSzPts val="2800"/>
              <a:buChar char="–"/>
            </a:pPr>
            <a:r>
              <a:rPr lang="en-US"/>
              <a:t>Driver (on laptop) polls S3 for completion of map phase</a:t>
            </a:r>
            <a:endParaRPr/>
          </a:p>
          <a:p>
            <a:pPr indent="-285750" lvl="1" marL="742950" rtl="0" algn="l">
              <a:spcBef>
                <a:spcPts val="560"/>
              </a:spcBef>
              <a:spcAft>
                <a:spcPts val="0"/>
              </a:spcAft>
              <a:buClr>
                <a:schemeClr val="dk1"/>
              </a:buClr>
              <a:buSzPts val="2800"/>
              <a:buChar char="–"/>
            </a:pPr>
            <a:r>
              <a:rPr lang="en-US"/>
              <a:t>Driver (on laptop) then launches the reduce phase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Overview</a:t>
            </a:r>
            <a:endParaRPr>
              <a:solidFill>
                <a:srgbClr val="632523"/>
              </a:solidFill>
            </a:endParaRPr>
          </a:p>
        </p:txBody>
      </p:sp>
      <p:sp>
        <p:nvSpPr>
          <p:cNvPr id="99" name="Google Shape;99;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Motivation</a:t>
            </a:r>
            <a:endParaRPr/>
          </a:p>
          <a:p>
            <a:pPr indent="-342900" lvl="0" marL="342900" rtl="0" algn="l">
              <a:spcBef>
                <a:spcPts val="640"/>
              </a:spcBef>
              <a:spcAft>
                <a:spcPts val="0"/>
              </a:spcAft>
              <a:buClr>
                <a:schemeClr val="dk1"/>
              </a:buClr>
              <a:buSzPts val="3200"/>
              <a:buChar char="•"/>
            </a:pPr>
            <a:r>
              <a:rPr lang="en-US"/>
              <a:t>Introduction </a:t>
            </a:r>
            <a:endParaRPr/>
          </a:p>
          <a:p>
            <a:pPr indent="-342900" lvl="0" marL="342900" rtl="0" algn="l">
              <a:spcBef>
                <a:spcPts val="640"/>
              </a:spcBef>
              <a:spcAft>
                <a:spcPts val="0"/>
              </a:spcAft>
              <a:buClr>
                <a:schemeClr val="dk1"/>
              </a:buClr>
              <a:buSzPts val="3200"/>
              <a:buChar char="•"/>
            </a:pPr>
            <a:r>
              <a:rPr lang="en-US"/>
              <a:t>Use Case 1 – Distributed Computing</a:t>
            </a:r>
            <a:endParaRPr/>
          </a:p>
          <a:p>
            <a:pPr indent="-342900" lvl="0" marL="342900" rtl="0" algn="l">
              <a:spcBef>
                <a:spcPts val="640"/>
              </a:spcBef>
              <a:spcAft>
                <a:spcPts val="0"/>
              </a:spcAft>
              <a:buClr>
                <a:schemeClr val="dk1"/>
              </a:buClr>
              <a:buSzPts val="3200"/>
              <a:buChar char="•"/>
            </a:pPr>
            <a:r>
              <a:rPr lang="en-US"/>
              <a:t>Use Case 2 – Video Encoding</a:t>
            </a:r>
            <a:endParaRPr/>
          </a:p>
          <a:p>
            <a:pPr indent="-342900" lvl="0" marL="342900" rtl="0" algn="l">
              <a:spcBef>
                <a:spcPts val="640"/>
              </a:spcBef>
              <a:spcAft>
                <a:spcPts val="0"/>
              </a:spcAft>
              <a:buClr>
                <a:schemeClr val="dk1"/>
              </a:buClr>
              <a:buSzPts val="3200"/>
              <a:buChar char="•"/>
            </a:pPr>
            <a:r>
              <a:rPr lang="en-US"/>
              <a:t>Serverless Storage System </a:t>
            </a:r>
            <a:endParaRPr/>
          </a:p>
          <a:p>
            <a:pPr indent="-342900" lvl="0" marL="342900" rtl="0" algn="l">
              <a:spcBef>
                <a:spcPts val="640"/>
              </a:spcBef>
              <a:spcAft>
                <a:spcPts val="0"/>
              </a:spcAft>
              <a:buClr>
                <a:schemeClr val="dk1"/>
              </a:buClr>
              <a:buSzPts val="3200"/>
              <a:buChar char="•"/>
            </a:pPr>
            <a:r>
              <a:rPr lang="en-US"/>
              <a:t>Open Challenges</a:t>
            </a:r>
            <a:endParaRPr/>
          </a:p>
          <a:p>
            <a:pPr indent="-139700" lvl="0" marL="342900" rtl="0" algn="l">
              <a:spcBef>
                <a:spcPts val="640"/>
              </a:spcBef>
              <a:spcAft>
                <a:spcPts val="0"/>
              </a:spcAft>
              <a:buClr>
                <a:schemeClr val="dk1"/>
              </a:buClr>
              <a:buSzPts val="3200"/>
              <a:buNone/>
            </a:pPr>
            <a:r>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457200" y="274650"/>
            <a:ext cx="8583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2 – ExCamera - Motivation</a:t>
            </a:r>
            <a:endParaRPr>
              <a:solidFill>
                <a:srgbClr val="632523"/>
              </a:solidFill>
            </a:endParaRPr>
          </a:p>
        </p:txBody>
      </p:sp>
      <p:sp>
        <p:nvSpPr>
          <p:cNvPr id="263" name="Google Shape;263;p3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Goal - Google Docs for Video</a:t>
            </a:r>
            <a:endParaRPr/>
          </a:p>
          <a:p>
            <a:pPr indent="-374650" lvl="1" marL="742950" rtl="0" algn="l">
              <a:spcBef>
                <a:spcPts val="0"/>
              </a:spcBef>
              <a:spcAft>
                <a:spcPts val="0"/>
              </a:spcAft>
              <a:buClr>
                <a:schemeClr val="dk1"/>
              </a:buClr>
              <a:buSzPts val="3200"/>
              <a:buChar char="–"/>
            </a:pPr>
            <a:r>
              <a:rPr lang="en-US"/>
              <a:t>People can interactively edit and transform a video </a:t>
            </a:r>
            <a:endParaRPr/>
          </a:p>
          <a:p>
            <a:pPr indent="-374650" lvl="1" marL="742950" rtl="0" algn="l">
              <a:spcBef>
                <a:spcPts val="0"/>
              </a:spcBef>
              <a:spcAft>
                <a:spcPts val="0"/>
              </a:spcAft>
              <a:buSzPts val="3200"/>
              <a:buChar char="–"/>
            </a:pPr>
            <a:r>
              <a:rPr lang="en-US" sz="3200"/>
              <a:t>The changes are instantly visible for the others</a:t>
            </a:r>
            <a:endParaRPr/>
          </a:p>
          <a:p>
            <a:pPr indent="0" lvl="0" marL="342900" marR="0" rtl="0" algn="l">
              <a:lnSpc>
                <a:spcPct val="100000"/>
              </a:lnSpc>
              <a:spcBef>
                <a:spcPts val="0"/>
              </a:spcBef>
              <a:spcAft>
                <a:spcPts val="0"/>
              </a:spcAft>
              <a:buNone/>
            </a:pPr>
            <a:r>
              <a:t/>
            </a:r>
            <a:endParaRPr/>
          </a:p>
          <a:p>
            <a:pPr indent="0" lvl="0" marL="0" rtl="0" algn="l">
              <a:spcBef>
                <a:spcPts val="0"/>
              </a:spcBef>
              <a:spcAft>
                <a:spcPts val="0"/>
              </a:spcAft>
              <a:buNone/>
            </a:pPr>
            <a:r>
              <a:rPr lang="en-US"/>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457200" y="274650"/>
            <a:ext cx="8583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2 – ExCamera - Motivation</a:t>
            </a:r>
            <a:endParaRPr>
              <a:solidFill>
                <a:srgbClr val="632523"/>
              </a:solidFill>
            </a:endParaRPr>
          </a:p>
        </p:txBody>
      </p:sp>
      <p:sp>
        <p:nvSpPr>
          <p:cNvPr id="270" name="Google Shape;270;p33"/>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Goal - Google Docs for Video</a:t>
            </a:r>
            <a:endParaRPr/>
          </a:p>
          <a:p>
            <a:pPr indent="-374650" lvl="1" marL="742950" rtl="0" algn="l">
              <a:spcBef>
                <a:spcPts val="0"/>
              </a:spcBef>
              <a:spcAft>
                <a:spcPts val="0"/>
              </a:spcAft>
              <a:buClr>
                <a:schemeClr val="dk1"/>
              </a:buClr>
              <a:buSzPts val="3200"/>
              <a:buChar char="–"/>
            </a:pPr>
            <a:r>
              <a:rPr lang="en-US"/>
              <a:t>People can interactively edit and transform a video </a:t>
            </a:r>
            <a:endParaRPr/>
          </a:p>
          <a:p>
            <a:pPr indent="-374650" lvl="1" marL="742950" rtl="0" algn="l">
              <a:spcBef>
                <a:spcPts val="0"/>
              </a:spcBef>
              <a:spcAft>
                <a:spcPts val="0"/>
              </a:spcAft>
              <a:buSzPts val="3200"/>
              <a:buChar char="–"/>
            </a:pPr>
            <a:r>
              <a:rPr lang="en-US" sz="3200"/>
              <a:t>The changes are instantly visible for the others</a:t>
            </a:r>
            <a:endParaRPr/>
          </a:p>
          <a:p>
            <a:pPr indent="-431800" lvl="0" marL="342900" rtl="0" algn="l">
              <a:spcBef>
                <a:spcPts val="0"/>
              </a:spcBef>
              <a:spcAft>
                <a:spcPts val="0"/>
              </a:spcAft>
              <a:buClr>
                <a:schemeClr val="dk1"/>
              </a:buClr>
              <a:buSzPts val="3200"/>
              <a:buChar char="•"/>
            </a:pPr>
            <a:r>
              <a:rPr lang="en-US"/>
              <a:t>Problem</a:t>
            </a:r>
            <a:endParaRPr/>
          </a:p>
          <a:p>
            <a:pPr indent="-285750" lvl="1" marL="742950" rtl="0" algn="l">
              <a:spcBef>
                <a:spcPts val="0"/>
              </a:spcBef>
              <a:spcAft>
                <a:spcPts val="0"/>
              </a:spcAft>
              <a:buSzPts val="1800"/>
              <a:buChar char="–"/>
            </a:pPr>
            <a:r>
              <a:rPr lang="en-US"/>
              <a:t>Currently, running such pipelines on videos takes hours and hours, even for a short video</a:t>
            </a:r>
            <a:endParaRPr/>
          </a:p>
          <a:p>
            <a:pPr indent="0" lvl="0" marL="0" rtl="0" algn="l">
              <a:spcBef>
                <a:spcPts val="0"/>
              </a:spcBef>
              <a:spcAft>
                <a:spcPts val="0"/>
              </a:spcAft>
              <a:buNone/>
            </a:pPr>
            <a:r>
              <a:rPr lang="en-US"/>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457200" y="274650"/>
            <a:ext cx="8583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2 – ExCamera - Motivation</a:t>
            </a:r>
            <a:endParaRPr>
              <a:solidFill>
                <a:srgbClr val="632523"/>
              </a:solidFill>
            </a:endParaRPr>
          </a:p>
        </p:txBody>
      </p:sp>
      <p:sp>
        <p:nvSpPr>
          <p:cNvPr id="277" name="Google Shape;277;p34"/>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lang="en-US"/>
              <a:t>Can we achieve interactive video editing by using massive parallelism?</a:t>
            </a:r>
            <a:endParaRPr/>
          </a:p>
          <a:p>
            <a:pPr indent="0" lvl="0" marL="3429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rPr lang="en-US"/>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457200" y="274650"/>
            <a:ext cx="8583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2 – ExCamera - Motivation</a:t>
            </a:r>
            <a:endParaRPr>
              <a:solidFill>
                <a:srgbClr val="632523"/>
              </a:solidFill>
            </a:endParaRPr>
          </a:p>
        </p:txBody>
      </p:sp>
      <p:sp>
        <p:nvSpPr>
          <p:cNvPr id="284" name="Google Shape;284;p3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lang="en-US"/>
              <a:t>Can we achieve interactive video editing by using massive parallelism?</a:t>
            </a:r>
            <a:endParaRPr/>
          </a:p>
          <a:p>
            <a:pPr indent="-342900" lvl="0" marL="342900" marR="0" rtl="0" algn="l">
              <a:lnSpc>
                <a:spcPct val="100000"/>
              </a:lnSpc>
              <a:spcBef>
                <a:spcPts val="0"/>
              </a:spcBef>
              <a:spcAft>
                <a:spcPts val="0"/>
              </a:spcAft>
              <a:buClr>
                <a:schemeClr val="dk1"/>
              </a:buClr>
              <a:buSzPts val="3200"/>
              <a:buFont typeface="Arial"/>
              <a:buChar char="•"/>
            </a:pPr>
            <a:r>
              <a:rPr lang="en-US"/>
              <a:t>But … </a:t>
            </a:r>
            <a:endParaRPr/>
          </a:p>
          <a:p>
            <a:pPr indent="-374650" lvl="1" marL="742950" marR="0" rtl="0" algn="l">
              <a:lnSpc>
                <a:spcPct val="100000"/>
              </a:lnSpc>
              <a:spcBef>
                <a:spcPts val="0"/>
              </a:spcBef>
              <a:spcAft>
                <a:spcPts val="0"/>
              </a:spcAft>
              <a:buClr>
                <a:schemeClr val="dk1"/>
              </a:buClr>
              <a:buSzPts val="3200"/>
              <a:buFont typeface="Arial"/>
              <a:buChar char="–"/>
            </a:pPr>
            <a:r>
              <a:rPr lang="en-US"/>
              <a:t>The finer-grained the parallelism, the worse the compression efficiency. </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rPr lang="en-US"/>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457200" y="274650"/>
            <a:ext cx="8583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2 – ExCamera - Design</a:t>
            </a:r>
            <a:endParaRPr>
              <a:solidFill>
                <a:srgbClr val="632523"/>
              </a:solidFill>
            </a:endParaRPr>
          </a:p>
        </p:txBody>
      </p:sp>
      <p:sp>
        <p:nvSpPr>
          <p:cNvPr id="291" name="Google Shape;291;p36"/>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3200"/>
              <a:buFont typeface="Arial"/>
              <a:buChar char="•"/>
            </a:pPr>
            <a:r>
              <a:rPr lang="en-US"/>
              <a:t>Built mu - </a:t>
            </a:r>
            <a:endParaRPr/>
          </a:p>
          <a:p>
            <a:pPr indent="-374650" lvl="1" marL="742950" marR="0" rtl="0" algn="l">
              <a:lnSpc>
                <a:spcPct val="100000"/>
              </a:lnSpc>
              <a:spcBef>
                <a:spcPts val="0"/>
              </a:spcBef>
              <a:spcAft>
                <a:spcPts val="0"/>
              </a:spcAft>
              <a:buClr>
                <a:schemeClr val="dk1"/>
              </a:buClr>
              <a:buSzPts val="3200"/>
              <a:buFont typeface="Arial"/>
              <a:buChar char="–"/>
            </a:pPr>
            <a:r>
              <a:rPr lang="en-US"/>
              <a:t>Library to run parallel computations on serverless platforms</a:t>
            </a:r>
            <a:endParaRPr/>
          </a:p>
          <a:p>
            <a:pPr indent="-374650" lvl="1" marL="742950" marR="0" rtl="0" algn="l">
              <a:lnSpc>
                <a:spcPct val="100000"/>
              </a:lnSpc>
              <a:spcBef>
                <a:spcPts val="0"/>
              </a:spcBef>
              <a:spcAft>
                <a:spcPts val="0"/>
              </a:spcAft>
              <a:buClr>
                <a:schemeClr val="dk1"/>
              </a:buClr>
              <a:buSzPts val="3200"/>
              <a:buFont typeface="Arial"/>
              <a:buChar char="–"/>
            </a:pPr>
            <a:r>
              <a:rPr lang="en-US"/>
              <a:t>Starts up thousands of threads in seconds and manages inter-thread communication</a:t>
            </a:r>
            <a:endParaRPr/>
          </a:p>
          <a:p>
            <a:pPr indent="-342900" lvl="0" marL="342900" rtl="0" algn="l">
              <a:spcBef>
                <a:spcPts val="0"/>
              </a:spcBef>
              <a:spcAft>
                <a:spcPts val="0"/>
              </a:spcAft>
              <a:buSzPts val="3200"/>
              <a:buChar char="•"/>
            </a:pPr>
            <a:r>
              <a:rPr lang="en-US"/>
              <a:t>Parallelized the slow parts of video compression and serialized the fast part of video compression </a:t>
            </a:r>
            <a:endParaRPr/>
          </a:p>
          <a:p>
            <a:pPr indent="0" lvl="0" marL="74295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rPr lang="en-US"/>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37"/>
          <p:cNvSpPr txBox="1"/>
          <p:nvPr>
            <p:ph type="title"/>
          </p:nvPr>
        </p:nvSpPr>
        <p:spPr>
          <a:xfrm>
            <a:off x="457200" y="274650"/>
            <a:ext cx="8583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Use Case 2 – ExCamera - Background</a:t>
            </a:r>
            <a:endParaRPr>
              <a:solidFill>
                <a:srgbClr val="632523"/>
              </a:solidFill>
            </a:endParaRPr>
          </a:p>
        </p:txBody>
      </p:sp>
      <p:sp>
        <p:nvSpPr>
          <p:cNvPr id="298" name="Google Shape;298;p37"/>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Char char="•"/>
            </a:pPr>
            <a:r>
              <a:rPr lang="en-US"/>
              <a:t>Exploit the temporal redundancy in adjacent images</a:t>
            </a:r>
            <a:endParaRPr/>
          </a:p>
          <a:p>
            <a:pPr indent="-342900" lvl="0" marL="457200" rtl="0" algn="l">
              <a:spcBef>
                <a:spcPts val="0"/>
              </a:spcBef>
              <a:spcAft>
                <a:spcPts val="0"/>
              </a:spcAft>
              <a:buSzPts val="1800"/>
              <a:buChar char="•"/>
            </a:pPr>
            <a:r>
              <a:rPr lang="en-US"/>
              <a:t>Store the first image on its entirety: a key frame</a:t>
            </a:r>
            <a:endParaRPr/>
          </a:p>
          <a:p>
            <a:pPr indent="-342900" lvl="0" marL="457200" rtl="0" algn="l">
              <a:spcBef>
                <a:spcPts val="0"/>
              </a:spcBef>
              <a:spcAft>
                <a:spcPts val="0"/>
              </a:spcAft>
              <a:buSzPts val="1800"/>
              <a:buChar char="•"/>
            </a:pPr>
            <a:r>
              <a:rPr lang="en-US"/>
              <a:t>For other images, only store a "diff" with the previous images: an interframe.</a:t>
            </a:r>
            <a:endParaRPr/>
          </a:p>
          <a:p>
            <a:pPr indent="0" lvl="0" marL="342900" rtl="0" algn="l">
              <a:spcBef>
                <a:spcPts val="0"/>
              </a:spcBef>
              <a:spcAft>
                <a:spcPts val="0"/>
              </a:spcAft>
              <a:buNone/>
            </a:pPr>
            <a:r>
              <a:t/>
            </a:r>
            <a:endParaRPr/>
          </a:p>
          <a:p>
            <a:pPr indent="0" lvl="0" marL="742950" marR="0" rtl="0" algn="l">
              <a:lnSpc>
                <a:spcPct val="100000"/>
              </a:lnSpc>
              <a:spcBef>
                <a:spcPts val="0"/>
              </a:spcBef>
              <a:spcAft>
                <a:spcPts val="0"/>
              </a:spcAft>
              <a:buNone/>
            </a:pPr>
            <a:r>
              <a:t/>
            </a:r>
            <a:endParaRPr/>
          </a:p>
          <a:p>
            <a:pPr indent="0" lvl="0" marL="34290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rPr lang="en-US"/>
              <a:t> </a:t>
            </a:r>
            <a:endParaRPr/>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8"/>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05" name="Google Shape;305;p3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06" name="Google Shape;306;p38"/>
          <p:cNvPicPr preferRelativeResize="0"/>
          <p:nvPr/>
        </p:nvPicPr>
        <p:blipFill>
          <a:blip r:embed="rId3">
            <a:alphaModFix/>
          </a:blip>
          <a:stretch>
            <a:fillRect/>
          </a:stretch>
        </p:blipFill>
        <p:spPr>
          <a:xfrm>
            <a:off x="-31525" y="564221"/>
            <a:ext cx="9143996" cy="514285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13" name="Google Shape;313;p3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14" name="Google Shape;314;p39"/>
          <p:cNvPicPr preferRelativeResize="0"/>
          <p:nvPr/>
        </p:nvPicPr>
        <p:blipFill>
          <a:blip r:embed="rId3">
            <a:alphaModFix/>
          </a:blip>
          <a:stretch>
            <a:fillRect/>
          </a:stretch>
        </p:blipFill>
        <p:spPr>
          <a:xfrm>
            <a:off x="0" y="583121"/>
            <a:ext cx="9143996" cy="51428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21" name="Google Shape;321;p4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22" name="Google Shape;322;p40"/>
          <p:cNvPicPr preferRelativeResize="0"/>
          <p:nvPr/>
        </p:nvPicPr>
        <p:blipFill>
          <a:blip r:embed="rId3">
            <a:alphaModFix/>
          </a:blip>
          <a:stretch>
            <a:fillRect/>
          </a:stretch>
        </p:blipFill>
        <p:spPr>
          <a:xfrm>
            <a:off x="0" y="519996"/>
            <a:ext cx="9143996" cy="51428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29" name="Google Shape;329;p4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30" name="Google Shape;330;p41"/>
          <p:cNvPicPr preferRelativeResize="0"/>
          <p:nvPr/>
        </p:nvPicPr>
        <p:blipFill>
          <a:blip r:embed="rId3">
            <a:alphaModFix/>
          </a:blip>
          <a:stretch>
            <a:fillRect/>
          </a:stretch>
        </p:blipFill>
        <p:spPr>
          <a:xfrm>
            <a:off x="0" y="438021"/>
            <a:ext cx="9143996" cy="51428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ph idx="1" type="body"/>
          </p:nvPr>
        </p:nvSpPr>
        <p:spPr>
          <a:xfrm>
            <a:off x="457200" y="981900"/>
            <a:ext cx="8229600" cy="4526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Font typeface="Calibri"/>
              <a:buChar char="-"/>
            </a:pPr>
            <a:r>
              <a:rPr i="1" lang="en-US"/>
              <a:t>Occupy the Cloud: Distributed Computing for the 99%</a:t>
            </a:r>
            <a:endParaRPr/>
          </a:p>
          <a:p>
            <a:pPr indent="-342900" lvl="0" marL="342900" rtl="0" algn="l">
              <a:spcBef>
                <a:spcPts val="640"/>
              </a:spcBef>
              <a:spcAft>
                <a:spcPts val="0"/>
              </a:spcAft>
              <a:buSzPts val="3200"/>
              <a:buFont typeface="Calibri"/>
              <a:buChar char="-"/>
            </a:pPr>
            <a:r>
              <a:rPr i="1" lang="en-US"/>
              <a:t>Encoding, Fast and Slow: Low-Latency Video Processing Using Thousands of Tiny Threads</a:t>
            </a:r>
            <a:endParaRPr i="1"/>
          </a:p>
          <a:p>
            <a:pPr indent="-342900" lvl="0" marL="342900" rtl="0" algn="l">
              <a:spcBef>
                <a:spcPts val="640"/>
              </a:spcBef>
              <a:spcAft>
                <a:spcPts val="0"/>
              </a:spcAft>
              <a:buSzPts val="3200"/>
              <a:buFont typeface="Calibri"/>
              <a:buChar char="-"/>
            </a:pPr>
            <a:r>
              <a:rPr i="1" lang="en-US"/>
              <a:t>Elastic Ephemeral Storage for Serverless Analytics</a:t>
            </a:r>
            <a:endParaRPr i="1"/>
          </a:p>
          <a:p>
            <a:pPr indent="-342900" lvl="0" marL="342900" rtl="0" algn="l">
              <a:spcBef>
                <a:spcPts val="640"/>
              </a:spcBef>
              <a:spcAft>
                <a:spcPts val="0"/>
              </a:spcAft>
              <a:buClr>
                <a:schemeClr val="dk1"/>
              </a:buClr>
              <a:buSzPts val="3200"/>
              <a:buFont typeface="Calibri"/>
              <a:buChar char="-"/>
            </a:pPr>
            <a:r>
              <a:rPr i="1" lang="en-US"/>
              <a:t>Serverless Computation with OpenLambda</a:t>
            </a:r>
            <a:endParaRPr i="1"/>
          </a:p>
          <a:p>
            <a:pPr indent="-342900" lvl="0" marL="342900" rtl="0" algn="l">
              <a:spcBef>
                <a:spcPts val="640"/>
              </a:spcBef>
              <a:spcAft>
                <a:spcPts val="0"/>
              </a:spcAft>
              <a:buClr>
                <a:schemeClr val="dk1"/>
              </a:buClr>
              <a:buSzPts val="3200"/>
              <a:buFont typeface="Calibri"/>
              <a:buChar char="-"/>
            </a:pPr>
            <a:r>
              <a:rPr i="1" lang="en-US"/>
              <a:t>Pipsqueak: Lean lambdas with Large Libraries</a:t>
            </a:r>
            <a:endParaRPr i="1"/>
          </a:p>
          <a:p>
            <a:pPr indent="-139700" lvl="0" marL="342900" rtl="0" algn="l">
              <a:spcBef>
                <a:spcPts val="640"/>
              </a:spcBef>
              <a:spcAft>
                <a:spcPts val="0"/>
              </a:spcAft>
              <a:buClr>
                <a:schemeClr val="dk1"/>
              </a:buClr>
              <a:buSzPts val="32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37" name="Google Shape;337;p4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38" name="Google Shape;338;p42"/>
          <p:cNvPicPr preferRelativeResize="0"/>
          <p:nvPr/>
        </p:nvPicPr>
        <p:blipFill>
          <a:blip r:embed="rId3">
            <a:alphaModFix/>
          </a:blip>
          <a:stretch>
            <a:fillRect/>
          </a:stretch>
        </p:blipFill>
        <p:spPr>
          <a:xfrm>
            <a:off x="0" y="639921"/>
            <a:ext cx="9143996" cy="51428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45" name="Google Shape;345;p4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46" name="Google Shape;346;p43"/>
          <p:cNvPicPr preferRelativeResize="0"/>
          <p:nvPr/>
        </p:nvPicPr>
        <p:blipFill>
          <a:blip r:embed="rId3">
            <a:alphaModFix/>
          </a:blip>
          <a:stretch>
            <a:fillRect/>
          </a:stretch>
        </p:blipFill>
        <p:spPr>
          <a:xfrm>
            <a:off x="0" y="602046"/>
            <a:ext cx="9143996" cy="514285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53" name="Google Shape;353;p44"/>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54" name="Google Shape;354;p44"/>
          <p:cNvPicPr preferRelativeResize="0"/>
          <p:nvPr/>
        </p:nvPicPr>
        <p:blipFill>
          <a:blip r:embed="rId3">
            <a:alphaModFix/>
          </a:blip>
          <a:stretch>
            <a:fillRect/>
          </a:stretch>
        </p:blipFill>
        <p:spPr>
          <a:xfrm>
            <a:off x="0" y="538971"/>
            <a:ext cx="9143996" cy="51428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61" name="Google Shape;361;p4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62" name="Google Shape;362;p45"/>
          <p:cNvPicPr preferRelativeResize="0"/>
          <p:nvPr/>
        </p:nvPicPr>
        <p:blipFill>
          <a:blip r:embed="rId3">
            <a:alphaModFix/>
          </a:blip>
          <a:stretch>
            <a:fillRect/>
          </a:stretch>
        </p:blipFill>
        <p:spPr>
          <a:xfrm>
            <a:off x="0" y="450621"/>
            <a:ext cx="9143996" cy="51428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69" name="Google Shape;369;p46"/>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70" name="Google Shape;370;p46"/>
          <p:cNvPicPr preferRelativeResize="0"/>
          <p:nvPr/>
        </p:nvPicPr>
        <p:blipFill>
          <a:blip r:embed="rId3">
            <a:alphaModFix/>
          </a:blip>
          <a:stretch>
            <a:fillRect/>
          </a:stretch>
        </p:blipFill>
        <p:spPr>
          <a:xfrm>
            <a:off x="0" y="381246"/>
            <a:ext cx="9143996" cy="51428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47"/>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77" name="Google Shape;377;p47"/>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78" name="Google Shape;378;p47"/>
          <p:cNvPicPr preferRelativeResize="0"/>
          <p:nvPr/>
        </p:nvPicPr>
        <p:blipFill>
          <a:blip r:embed="rId3">
            <a:alphaModFix/>
          </a:blip>
          <a:stretch>
            <a:fillRect/>
          </a:stretch>
        </p:blipFill>
        <p:spPr>
          <a:xfrm>
            <a:off x="0" y="545271"/>
            <a:ext cx="9143996" cy="514285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8"/>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85" name="Google Shape;385;p48"/>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86" name="Google Shape;386;p48"/>
          <p:cNvPicPr preferRelativeResize="0"/>
          <p:nvPr/>
        </p:nvPicPr>
        <p:blipFill>
          <a:blip r:embed="rId3">
            <a:alphaModFix/>
          </a:blip>
          <a:stretch>
            <a:fillRect/>
          </a:stretch>
        </p:blipFill>
        <p:spPr>
          <a:xfrm>
            <a:off x="0" y="545271"/>
            <a:ext cx="9143996" cy="51428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9"/>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393" name="Google Shape;393;p49"/>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394" name="Google Shape;394;p49"/>
          <p:cNvPicPr preferRelativeResize="0"/>
          <p:nvPr/>
        </p:nvPicPr>
        <p:blipFill>
          <a:blip r:embed="rId3">
            <a:alphaModFix/>
          </a:blip>
          <a:stretch>
            <a:fillRect/>
          </a:stretch>
        </p:blipFill>
        <p:spPr>
          <a:xfrm>
            <a:off x="0" y="595746"/>
            <a:ext cx="9143996" cy="514285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50"/>
          <p:cNvSpPr txBox="1"/>
          <p:nvPr>
            <p:ph type="title"/>
          </p:nvPr>
        </p:nvSpPr>
        <p:spPr>
          <a:xfrm>
            <a:off x="-31550" y="274650"/>
            <a:ext cx="91755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Ephemeral Storage Requirements</a:t>
            </a:r>
            <a:endParaRPr/>
          </a:p>
        </p:txBody>
      </p:sp>
      <p:sp>
        <p:nvSpPr>
          <p:cNvPr id="401" name="Google Shape;401;p50"/>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US"/>
              <a:t>High performance for a wide range of objects</a:t>
            </a:r>
            <a:endParaRPr/>
          </a:p>
          <a:p>
            <a:pPr indent="-342900" lvl="0" marL="457200" rtl="0" algn="l">
              <a:spcBef>
                <a:spcPts val="0"/>
              </a:spcBef>
              <a:spcAft>
                <a:spcPts val="0"/>
              </a:spcAft>
              <a:buSzPts val="1800"/>
              <a:buChar char="•"/>
            </a:pPr>
            <a:r>
              <a:rPr lang="en-US"/>
              <a:t>Cost efficiency, i.e, fine-grained, pay-what-you-use resource billing</a:t>
            </a:r>
            <a:endParaRPr/>
          </a:p>
          <a:p>
            <a:pPr indent="-342900" lvl="0" marL="457200" rtl="0" algn="l">
              <a:spcBef>
                <a:spcPts val="0"/>
              </a:spcBef>
              <a:spcAft>
                <a:spcPts val="0"/>
              </a:spcAft>
              <a:buSzPts val="1800"/>
              <a:buChar char="•"/>
            </a:pPr>
            <a:r>
              <a:rPr lang="en-US"/>
              <a:t>Elastic Scaling</a:t>
            </a:r>
            <a:endParaRPr/>
          </a:p>
          <a:p>
            <a:pPr indent="-342900" lvl="0" marL="457200" rtl="0" algn="l">
              <a:spcBef>
                <a:spcPts val="0"/>
              </a:spcBef>
              <a:spcAft>
                <a:spcPts val="0"/>
              </a:spcAft>
              <a:buSzPts val="1800"/>
              <a:buChar char="•"/>
            </a:pPr>
            <a:r>
              <a:rPr lang="en-US" strike="sngStrike"/>
              <a:t>Fault-tolerance</a:t>
            </a:r>
            <a:endParaRPr strike="sngStrike"/>
          </a:p>
          <a:p>
            <a:pPr indent="0" lvl="0" marL="0" rtl="0" algn="l">
              <a:spcBef>
                <a:spcPts val="360"/>
              </a:spcBef>
              <a:spcAft>
                <a:spcPts val="0"/>
              </a:spcAft>
              <a:buNone/>
            </a:pPr>
            <a:r>
              <a:t/>
            </a:r>
            <a:endParaRPr strike="sngStrike"/>
          </a:p>
          <a:p>
            <a:pPr indent="0" lvl="0" marL="0" rtl="0" algn="l">
              <a:spcBef>
                <a:spcPts val="360"/>
              </a:spcBef>
              <a:spcAft>
                <a:spcPts val="0"/>
              </a:spcAft>
              <a:buNone/>
            </a:pPr>
            <a:r>
              <a:rPr lang="en-US"/>
              <a:t>Existing cloud storage options do not fit the requirements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1"/>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08" name="Google Shape;408;p51"/>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409" name="Google Shape;409;p51"/>
          <p:cNvPicPr preferRelativeResize="0"/>
          <p:nvPr/>
        </p:nvPicPr>
        <p:blipFill>
          <a:blip r:embed="rId3">
            <a:alphaModFix/>
          </a:blip>
          <a:stretch>
            <a:fillRect/>
          </a:stretch>
        </p:blipFill>
        <p:spPr>
          <a:xfrm>
            <a:off x="0" y="47555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Motivation</a:t>
            </a:r>
            <a:endParaRPr>
              <a:solidFill>
                <a:srgbClr val="632523"/>
              </a:solidFill>
            </a:endParaRPr>
          </a:p>
        </p:txBody>
      </p:sp>
      <p:sp>
        <p:nvSpPr>
          <p:cNvPr id="112" name="Google Shape;112;p16"/>
          <p:cNvSpPr txBox="1"/>
          <p:nvPr>
            <p:ph idx="1" type="body"/>
          </p:nvPr>
        </p:nvSpPr>
        <p:spPr>
          <a:xfrm>
            <a:off x="457200" y="1456791"/>
            <a:ext cx="8229600" cy="122164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Advent of cloud computing has simplified access to computing resources</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pic>
        <p:nvPicPr>
          <p:cNvPr id="113" name="Google Shape;113;p16"/>
          <p:cNvPicPr preferRelativeResize="0"/>
          <p:nvPr/>
        </p:nvPicPr>
        <p:blipFill rotWithShape="1">
          <a:blip r:embed="rId3">
            <a:alphaModFix/>
          </a:blip>
          <a:srcRect b="0" l="0" r="0" t="0"/>
          <a:stretch/>
        </p:blipFill>
        <p:spPr>
          <a:xfrm>
            <a:off x="678950" y="3308587"/>
            <a:ext cx="3432549" cy="1290638"/>
          </a:xfrm>
          <a:prstGeom prst="rect">
            <a:avLst/>
          </a:prstGeom>
          <a:noFill/>
          <a:ln>
            <a:noFill/>
          </a:ln>
        </p:spPr>
      </p:pic>
      <p:pic>
        <p:nvPicPr>
          <p:cNvPr id="114" name="Google Shape;114;p16"/>
          <p:cNvPicPr preferRelativeResize="0"/>
          <p:nvPr/>
        </p:nvPicPr>
        <p:blipFill rotWithShape="1">
          <a:blip r:embed="rId4">
            <a:alphaModFix/>
          </a:blip>
          <a:srcRect b="0" l="0" r="0" t="0"/>
          <a:stretch/>
        </p:blipFill>
        <p:spPr>
          <a:xfrm>
            <a:off x="5650497" y="2998102"/>
            <a:ext cx="2886825" cy="1808776"/>
          </a:xfrm>
          <a:prstGeom prst="rect">
            <a:avLst/>
          </a:prstGeom>
          <a:noFill/>
          <a:ln>
            <a:noFill/>
          </a:ln>
        </p:spPr>
      </p:pic>
      <p:pic>
        <p:nvPicPr>
          <p:cNvPr id="115" name="Google Shape;115;p16"/>
          <p:cNvPicPr preferRelativeResize="0"/>
          <p:nvPr/>
        </p:nvPicPr>
        <p:blipFill rotWithShape="1">
          <a:blip r:embed="rId5">
            <a:alphaModFix/>
          </a:blip>
          <a:srcRect b="0" l="0" r="0" t="0"/>
          <a:stretch/>
        </p:blipFill>
        <p:spPr>
          <a:xfrm>
            <a:off x="3055331" y="4832028"/>
            <a:ext cx="3803308" cy="188139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2"/>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16" name="Google Shape;416;p52"/>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417" name="Google Shape;417;p52"/>
          <p:cNvPicPr preferRelativeResize="0"/>
          <p:nvPr/>
        </p:nvPicPr>
        <p:blipFill>
          <a:blip r:embed="rId3">
            <a:alphaModFix/>
          </a:blip>
          <a:stretch>
            <a:fillRect/>
          </a:stretch>
        </p:blipFill>
        <p:spPr>
          <a:xfrm>
            <a:off x="0" y="626975"/>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24" name="Google Shape;424;p53"/>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425" name="Google Shape;425;p53"/>
          <p:cNvPicPr preferRelativeResize="0"/>
          <p:nvPr/>
        </p:nvPicPr>
        <p:blipFill>
          <a:blip r:embed="rId3">
            <a:alphaModFix/>
          </a:blip>
          <a:stretch>
            <a:fillRect/>
          </a:stretch>
        </p:blipFill>
        <p:spPr>
          <a:xfrm>
            <a:off x="0" y="639575"/>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4"/>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32" name="Google Shape;432;p54"/>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433" name="Google Shape;433;p54"/>
          <p:cNvPicPr preferRelativeResize="0"/>
          <p:nvPr/>
        </p:nvPicPr>
        <p:blipFill>
          <a:blip r:embed="rId3">
            <a:alphaModFix/>
          </a:blip>
          <a:stretch>
            <a:fillRect/>
          </a:stretch>
        </p:blipFill>
        <p:spPr>
          <a:xfrm>
            <a:off x="0" y="551275"/>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5"/>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40" name="Google Shape;440;p55"/>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441" name="Google Shape;441;p55"/>
          <p:cNvPicPr preferRelativeResize="0"/>
          <p:nvPr/>
        </p:nvPicPr>
        <p:blipFill>
          <a:blip r:embed="rId3">
            <a:alphaModFix/>
          </a:blip>
          <a:stretch>
            <a:fillRect/>
          </a:stretch>
        </p:blipFill>
        <p:spPr>
          <a:xfrm>
            <a:off x="0" y="40615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48" name="Google Shape;448;p56"/>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449" name="Google Shape;449;p56"/>
          <p:cNvPicPr preferRelativeResize="0"/>
          <p:nvPr/>
        </p:nvPicPr>
        <p:blipFill>
          <a:blip r:embed="rId3">
            <a:alphaModFix/>
          </a:blip>
          <a:stretch>
            <a:fillRect/>
          </a:stretch>
        </p:blipFill>
        <p:spPr>
          <a:xfrm>
            <a:off x="0" y="494475"/>
            <a:ext cx="9144000" cy="5143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7"/>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t/>
            </a:r>
            <a:endParaRPr/>
          </a:p>
        </p:txBody>
      </p:sp>
      <p:sp>
        <p:nvSpPr>
          <p:cNvPr id="456" name="Google Shape;456;p57"/>
          <p:cNvSpPr txBox="1"/>
          <p:nvPr>
            <p:ph idx="1" type="body"/>
          </p:nvPr>
        </p:nvSpPr>
        <p:spPr>
          <a:xfrm>
            <a:off x="457200" y="1600200"/>
            <a:ext cx="8229600" cy="45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pic>
        <p:nvPicPr>
          <p:cNvPr id="457" name="Google Shape;457;p57"/>
          <p:cNvPicPr preferRelativeResize="0"/>
          <p:nvPr/>
        </p:nvPicPr>
        <p:blipFill>
          <a:blip r:embed="rId3">
            <a:alphaModFix/>
          </a:blip>
          <a:stretch>
            <a:fillRect/>
          </a:stretch>
        </p:blipFill>
        <p:spPr>
          <a:xfrm>
            <a:off x="0" y="462950"/>
            <a:ext cx="9144000" cy="514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3959"/>
              <a:buFont typeface="Calibri"/>
              <a:buNone/>
            </a:pPr>
            <a:r>
              <a:rPr lang="en-US" sz="3959">
                <a:solidFill>
                  <a:srgbClr val="632523"/>
                </a:solidFill>
              </a:rPr>
              <a:t>Open Challenges – Computational Units</a:t>
            </a:r>
            <a:endParaRPr sz="3959">
              <a:solidFill>
                <a:srgbClr val="632523"/>
              </a:solidFill>
            </a:endParaRPr>
          </a:p>
        </p:txBody>
      </p:sp>
      <p:sp>
        <p:nvSpPr>
          <p:cNvPr id="464" name="Google Shape;464;p58"/>
          <p:cNvSpPr txBox="1"/>
          <p:nvPr>
            <p:ph idx="1" type="body"/>
          </p:nvPr>
        </p:nvSpPr>
        <p:spPr>
          <a:xfrm>
            <a:off x="457200" y="1649499"/>
            <a:ext cx="8229600" cy="510150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Char char="•"/>
            </a:pPr>
            <a:r>
              <a:rPr lang="en-US">
                <a:solidFill>
                  <a:srgbClr val="000000"/>
                </a:solidFill>
              </a:rPr>
              <a:t>Reduce the overhead involved in launching lambdas</a:t>
            </a:r>
            <a:endParaRPr/>
          </a:p>
          <a:p>
            <a:pPr indent="-342900" lvl="0" marL="342900" rtl="0" algn="l">
              <a:spcBef>
                <a:spcPts val="640"/>
              </a:spcBef>
              <a:spcAft>
                <a:spcPts val="0"/>
              </a:spcAft>
              <a:buClr>
                <a:srgbClr val="000000"/>
              </a:buClr>
              <a:buSzPts val="3200"/>
              <a:buChar char="•"/>
            </a:pPr>
            <a:r>
              <a:rPr lang="en-US">
                <a:solidFill>
                  <a:srgbClr val="000000"/>
                </a:solidFill>
              </a:rPr>
              <a:t>Currently, lambdas are paused and kept around. </a:t>
            </a:r>
            <a:endParaRPr/>
          </a:p>
          <a:p>
            <a:pPr indent="-342900" lvl="0" marL="342900" rtl="0" algn="l">
              <a:spcBef>
                <a:spcPts val="640"/>
              </a:spcBef>
              <a:spcAft>
                <a:spcPts val="0"/>
              </a:spcAft>
              <a:buClr>
                <a:srgbClr val="000000"/>
              </a:buClr>
              <a:buSzPts val="3200"/>
              <a:buChar char="•"/>
            </a:pPr>
            <a:r>
              <a:rPr lang="en-US">
                <a:solidFill>
                  <a:srgbClr val="000000"/>
                </a:solidFill>
              </a:rPr>
              <a:t>But keeping containers around incurs memory</a:t>
            </a:r>
            <a:endParaRPr/>
          </a:p>
          <a:p>
            <a:pPr indent="-342900" lvl="0" marL="342900" rtl="0" algn="l">
              <a:spcBef>
                <a:spcPts val="640"/>
              </a:spcBef>
              <a:spcAft>
                <a:spcPts val="0"/>
              </a:spcAft>
              <a:buClr>
                <a:srgbClr val="000000"/>
              </a:buClr>
              <a:buSzPts val="3200"/>
              <a:buChar char="•"/>
            </a:pPr>
            <a:r>
              <a:rPr lang="en-US">
                <a:solidFill>
                  <a:srgbClr val="000000"/>
                </a:solidFill>
              </a:rPr>
              <a:t>Leading to memory becoming a bottleneck </a:t>
            </a:r>
            <a:endParaRPr/>
          </a:p>
          <a:p>
            <a:pPr indent="-107950" lvl="1" marL="742950" rtl="0" algn="l">
              <a:spcBef>
                <a:spcPts val="560"/>
              </a:spcBef>
              <a:spcAft>
                <a:spcPts val="0"/>
              </a:spcAft>
              <a:buClr>
                <a:schemeClr val="dk1"/>
              </a:buClr>
              <a:buSzPts val="2800"/>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3959"/>
              <a:buFont typeface="Calibri"/>
              <a:buNone/>
            </a:pPr>
            <a:r>
              <a:rPr lang="en-US" sz="3959">
                <a:solidFill>
                  <a:srgbClr val="632523"/>
                </a:solidFill>
              </a:rPr>
              <a:t>Open Challenges – Computational Units</a:t>
            </a:r>
            <a:endParaRPr sz="3959">
              <a:solidFill>
                <a:srgbClr val="632523"/>
              </a:solidFill>
            </a:endParaRPr>
          </a:p>
        </p:txBody>
      </p:sp>
      <p:pic>
        <p:nvPicPr>
          <p:cNvPr descr="Screen Shot 2017-10-26 at 7.53.27 AM.png" id="471" name="Google Shape;471;p59"/>
          <p:cNvPicPr preferRelativeResize="0"/>
          <p:nvPr/>
        </p:nvPicPr>
        <p:blipFill rotWithShape="1">
          <a:blip r:embed="rId3">
            <a:alphaModFix/>
          </a:blip>
          <a:srcRect b="0" l="0" r="0" t="0"/>
          <a:stretch/>
        </p:blipFill>
        <p:spPr>
          <a:xfrm>
            <a:off x="0" y="1576575"/>
            <a:ext cx="9144000" cy="5126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Open Challenges – Scheduling</a:t>
            </a:r>
            <a:endParaRPr>
              <a:solidFill>
                <a:srgbClr val="632523"/>
              </a:solidFill>
            </a:endParaRPr>
          </a:p>
        </p:txBody>
      </p:sp>
      <p:sp>
        <p:nvSpPr>
          <p:cNvPr id="478" name="Google Shape;478;p60"/>
          <p:cNvSpPr txBox="1"/>
          <p:nvPr>
            <p:ph idx="1" type="body"/>
          </p:nvPr>
        </p:nvSpPr>
        <p:spPr>
          <a:xfrm>
            <a:off x="457200" y="1649499"/>
            <a:ext cx="8229600" cy="510150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Char char="•"/>
            </a:pPr>
            <a:r>
              <a:rPr lang="en-US">
                <a:solidFill>
                  <a:srgbClr val="000000"/>
                </a:solidFill>
              </a:rPr>
              <a:t>Existing schedulers were designed for tasks of a few hundred ms</a:t>
            </a:r>
            <a:endParaRPr/>
          </a:p>
          <a:p>
            <a:pPr indent="-342900" lvl="0" marL="342900" rtl="0" algn="l">
              <a:spcBef>
                <a:spcPts val="640"/>
              </a:spcBef>
              <a:spcAft>
                <a:spcPts val="0"/>
              </a:spcAft>
              <a:buClr>
                <a:srgbClr val="000000"/>
              </a:buClr>
              <a:buSzPts val="3200"/>
              <a:buChar char="•"/>
            </a:pPr>
            <a:r>
              <a:rPr lang="en-US">
                <a:solidFill>
                  <a:srgbClr val="000000"/>
                </a:solidFill>
              </a:rPr>
              <a:t>Common case in lambdas is tasks that have an order of magnitude lesser duration</a:t>
            </a:r>
            <a:endParaRPr/>
          </a:p>
          <a:p>
            <a:pPr indent="0" lvl="0" marL="0" rtl="0" algn="l">
              <a:spcBef>
                <a:spcPts val="640"/>
              </a:spcBef>
              <a:spcAft>
                <a:spcPts val="0"/>
              </a:spcAft>
              <a:buClr>
                <a:schemeClr val="dk1"/>
              </a:buClr>
              <a:buSzPts val="3200"/>
              <a:buNone/>
            </a:pPr>
            <a:r>
              <a:t/>
            </a:r>
            <a:endParaRPr>
              <a:solidFill>
                <a:srgbClr val="000000"/>
              </a:solidFill>
            </a:endParaRPr>
          </a:p>
          <a:p>
            <a:pPr indent="-107950" lvl="1" marL="742950" rtl="0" algn="l">
              <a:spcBef>
                <a:spcPts val="560"/>
              </a:spcBef>
              <a:spcAft>
                <a:spcPts val="0"/>
              </a:spcAft>
              <a:buClr>
                <a:schemeClr val="dk1"/>
              </a:buClr>
              <a:buSzPts val="2800"/>
              <a:buNone/>
            </a:pPr>
            <a:r>
              <a:t/>
            </a:r>
            <a:endParaRPr>
              <a:solidFill>
                <a:srgbClr val="000000"/>
              </a:solidFill>
            </a:endParaRPr>
          </a:p>
        </p:txBody>
      </p:sp>
      <p:pic>
        <p:nvPicPr>
          <p:cNvPr descr="Screen Shot 2017-10-26 at 7.53.11 AM.png" id="479" name="Google Shape;479;p60"/>
          <p:cNvPicPr preferRelativeResize="0"/>
          <p:nvPr/>
        </p:nvPicPr>
        <p:blipFill rotWithShape="1">
          <a:blip r:embed="rId3">
            <a:alphaModFix/>
          </a:blip>
          <a:srcRect b="0" l="0" r="0" t="0"/>
          <a:stretch/>
        </p:blipFill>
        <p:spPr>
          <a:xfrm>
            <a:off x="2118353" y="3887878"/>
            <a:ext cx="4551729" cy="2741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3959"/>
              <a:buFont typeface="Calibri"/>
              <a:buNone/>
            </a:pPr>
            <a:r>
              <a:rPr lang="en-US" sz="3959">
                <a:solidFill>
                  <a:srgbClr val="632523"/>
                </a:solidFill>
              </a:rPr>
              <a:t>Open Challenges – Package Support</a:t>
            </a:r>
            <a:endParaRPr sz="3959">
              <a:solidFill>
                <a:srgbClr val="632523"/>
              </a:solidFill>
            </a:endParaRPr>
          </a:p>
        </p:txBody>
      </p:sp>
      <p:sp>
        <p:nvSpPr>
          <p:cNvPr id="486" name="Google Shape;486;p61"/>
          <p:cNvSpPr txBox="1"/>
          <p:nvPr>
            <p:ph idx="1" type="body"/>
          </p:nvPr>
        </p:nvSpPr>
        <p:spPr>
          <a:xfrm>
            <a:off x="457200" y="1649499"/>
            <a:ext cx="8229600" cy="510150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Char char="•"/>
            </a:pPr>
            <a:r>
              <a:rPr lang="en-US">
                <a:solidFill>
                  <a:srgbClr val="000000"/>
                </a:solidFill>
              </a:rPr>
              <a:t>Having no mechanism for efficient package support leads to high startup latencies</a:t>
            </a:r>
            <a:endParaRPr/>
          </a:p>
          <a:p>
            <a:pPr indent="-342900" lvl="0" marL="342900" rtl="0" algn="l">
              <a:spcBef>
                <a:spcPts val="640"/>
              </a:spcBef>
              <a:spcAft>
                <a:spcPts val="0"/>
              </a:spcAft>
              <a:buClr>
                <a:srgbClr val="000000"/>
              </a:buClr>
              <a:buSzPts val="3200"/>
              <a:buChar char="•"/>
            </a:pPr>
            <a:r>
              <a:rPr lang="en-US">
                <a:solidFill>
                  <a:srgbClr val="000000"/>
                </a:solidFill>
              </a:rPr>
              <a:t>Every “new” invocation of the lambda would require downloading of these packages over the network</a:t>
            </a:r>
            <a:endParaRPr/>
          </a:p>
          <a:p>
            <a:pPr indent="0" lvl="0" marL="0" rtl="0" algn="l">
              <a:spcBef>
                <a:spcPts val="640"/>
              </a:spcBef>
              <a:spcAft>
                <a:spcPts val="0"/>
              </a:spcAft>
              <a:buClr>
                <a:schemeClr val="dk1"/>
              </a:buClr>
              <a:buSzPts val="3200"/>
              <a:buNone/>
            </a:pPr>
            <a:r>
              <a:t/>
            </a:r>
            <a:endParaRPr>
              <a:solidFill>
                <a:srgbClr val="000000"/>
              </a:solidFill>
            </a:endParaRPr>
          </a:p>
          <a:p>
            <a:pPr indent="-107950" lvl="1" marL="742950" rtl="0" algn="l">
              <a:spcBef>
                <a:spcPts val="560"/>
              </a:spcBef>
              <a:spcAft>
                <a:spcPts val="0"/>
              </a:spcAft>
              <a:buClr>
                <a:schemeClr val="dk1"/>
              </a:buClr>
              <a:buSzPts val="2800"/>
              <a:buNone/>
            </a:pPr>
            <a:r>
              <a:t/>
            </a:r>
            <a:endParaRPr>
              <a:solidFill>
                <a:srgbClr val="000000"/>
              </a:solidFill>
            </a:endParaRPr>
          </a:p>
        </p:txBody>
      </p:sp>
      <p:pic>
        <p:nvPicPr>
          <p:cNvPr descr="Screen Shot 2017-10-26 at 7.54.15 AM.png" id="487" name="Google Shape;487;p61"/>
          <p:cNvPicPr preferRelativeResize="0"/>
          <p:nvPr/>
        </p:nvPicPr>
        <p:blipFill rotWithShape="1">
          <a:blip r:embed="rId3">
            <a:alphaModFix/>
          </a:blip>
          <a:srcRect b="0" l="0" r="0" t="0"/>
          <a:stretch/>
        </p:blipFill>
        <p:spPr>
          <a:xfrm>
            <a:off x="3610870" y="3802512"/>
            <a:ext cx="4028945" cy="29175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Motivation: Cloud Providers Curse</a:t>
            </a:r>
            <a:endParaRPr>
              <a:solidFill>
                <a:srgbClr val="632523"/>
              </a:solidFill>
            </a:endParaRPr>
          </a:p>
        </p:txBody>
      </p:sp>
      <p:sp>
        <p:nvSpPr>
          <p:cNvPr id="122" name="Google Shape;122;p17"/>
          <p:cNvSpPr txBox="1"/>
          <p:nvPr>
            <p:ph idx="1" type="body"/>
          </p:nvPr>
        </p:nvSpPr>
        <p:spPr>
          <a:xfrm>
            <a:off x="457200" y="1456791"/>
            <a:ext cx="8229600" cy="50695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However, users still need to do non-trivial planning and workload management </a:t>
            </a:r>
            <a:endParaRPr/>
          </a:p>
          <a:p>
            <a:pPr indent="-342900" lvl="0" marL="342900" rtl="0" algn="l">
              <a:spcBef>
                <a:spcPts val="640"/>
              </a:spcBef>
              <a:spcAft>
                <a:spcPts val="0"/>
              </a:spcAft>
              <a:buClr>
                <a:schemeClr val="dk1"/>
              </a:buClr>
              <a:buSzPts val="3200"/>
              <a:buChar char="•"/>
            </a:pPr>
            <a:r>
              <a:rPr lang="en-US"/>
              <a:t>For example, AWS offers 70 instance types across 14 datacenters with different pricing</a:t>
            </a:r>
            <a:endParaRPr/>
          </a:p>
          <a:p>
            <a:pPr indent="-342900" lvl="0" marL="342900" rtl="0" algn="l">
              <a:spcBef>
                <a:spcPts val="640"/>
              </a:spcBef>
              <a:spcAft>
                <a:spcPts val="0"/>
              </a:spcAft>
              <a:buClr>
                <a:schemeClr val="dk1"/>
              </a:buClr>
              <a:buSzPts val="3200"/>
              <a:buChar char="•"/>
            </a:pPr>
            <a:r>
              <a:rPr lang="en-US"/>
              <a:t>Companies exist which help users manage services of cloud providers! </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Open Challenges</a:t>
            </a:r>
            <a:endParaRPr>
              <a:solidFill>
                <a:srgbClr val="632523"/>
              </a:solidFill>
            </a:endParaRPr>
          </a:p>
        </p:txBody>
      </p:sp>
      <p:sp>
        <p:nvSpPr>
          <p:cNvPr id="494" name="Google Shape;494;p62"/>
          <p:cNvSpPr txBox="1"/>
          <p:nvPr>
            <p:ph idx="1" type="body"/>
          </p:nvPr>
        </p:nvSpPr>
        <p:spPr>
          <a:xfrm>
            <a:off x="457200" y="1649499"/>
            <a:ext cx="8229600" cy="5101505"/>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3200"/>
              <a:buChar char="•"/>
            </a:pPr>
            <a:r>
              <a:rPr lang="en-US">
                <a:solidFill>
                  <a:srgbClr val="000000"/>
                </a:solidFill>
              </a:rPr>
              <a:t>Support for stateful applications</a:t>
            </a:r>
            <a:endParaRPr/>
          </a:p>
          <a:p>
            <a:pPr indent="-342900" lvl="0" marL="342900" rtl="0" algn="l">
              <a:spcBef>
                <a:spcPts val="640"/>
              </a:spcBef>
              <a:spcAft>
                <a:spcPts val="0"/>
              </a:spcAft>
              <a:buClr>
                <a:srgbClr val="000000"/>
              </a:buClr>
              <a:buSzPts val="3200"/>
              <a:buChar char="•"/>
            </a:pPr>
            <a:r>
              <a:rPr lang="en-US">
                <a:solidFill>
                  <a:srgbClr val="000000"/>
                </a:solidFill>
              </a:rPr>
              <a:t>Appropriate triggers for low latency applications</a:t>
            </a:r>
            <a:endParaRPr/>
          </a:p>
          <a:p>
            <a:pPr indent="-342900" lvl="0" marL="342900" rtl="0" algn="l">
              <a:spcBef>
                <a:spcPts val="640"/>
              </a:spcBef>
              <a:spcAft>
                <a:spcPts val="0"/>
              </a:spcAft>
              <a:buClr>
                <a:srgbClr val="000000"/>
              </a:buClr>
              <a:buSzPts val="3200"/>
              <a:buChar char="•"/>
            </a:pPr>
            <a:r>
              <a:rPr lang="en-US">
                <a:solidFill>
                  <a:srgbClr val="000000"/>
                </a:solidFill>
              </a:rPr>
              <a:t>QoS guarantees</a:t>
            </a:r>
            <a:endParaRPr>
              <a:solidFill>
                <a:srgbClr val="000000"/>
              </a:solidFill>
            </a:endParaRPr>
          </a:p>
          <a:p>
            <a:pPr indent="-342900" lvl="0" marL="342900" rtl="0" algn="l">
              <a:spcBef>
                <a:spcPts val="640"/>
              </a:spcBef>
              <a:spcAft>
                <a:spcPts val="0"/>
              </a:spcAft>
              <a:buClr>
                <a:srgbClr val="000000"/>
              </a:buClr>
              <a:buSzPts val="3200"/>
              <a:buChar char="•"/>
            </a:pPr>
            <a:r>
              <a:rPr lang="en-US">
                <a:solidFill>
                  <a:srgbClr val="000000"/>
                </a:solidFill>
              </a:rPr>
              <a:t>Debugging</a:t>
            </a:r>
            <a:endParaRPr/>
          </a:p>
          <a:p>
            <a:pPr indent="-342900" lvl="0" marL="342900" rtl="0" algn="l">
              <a:spcBef>
                <a:spcPts val="640"/>
              </a:spcBef>
              <a:spcAft>
                <a:spcPts val="0"/>
              </a:spcAft>
              <a:buClr>
                <a:srgbClr val="000000"/>
              </a:buClr>
              <a:buSzPts val="3200"/>
              <a:buChar char="•"/>
            </a:pPr>
            <a:r>
              <a:rPr lang="en-US">
                <a:solidFill>
                  <a:srgbClr val="000000"/>
                </a:solidFill>
              </a:rPr>
              <a:t>Many more ….</a:t>
            </a:r>
            <a:endParaRPr>
              <a:solidFill>
                <a:srgbClr val="000000"/>
              </a:solidFill>
            </a:endParaRPr>
          </a:p>
          <a:p>
            <a:pPr indent="0" lvl="0" marL="0" rtl="0" algn="l">
              <a:spcBef>
                <a:spcPts val="640"/>
              </a:spcBef>
              <a:spcAft>
                <a:spcPts val="0"/>
              </a:spcAft>
              <a:buClr>
                <a:schemeClr val="dk1"/>
              </a:buClr>
              <a:buSzPts val="3200"/>
              <a:buNone/>
            </a:pPr>
            <a:r>
              <a:t/>
            </a:r>
            <a:endParaRPr>
              <a:solidFill>
                <a:srgbClr val="000000"/>
              </a:solidFill>
            </a:endParaRPr>
          </a:p>
          <a:p>
            <a:pPr indent="-107950" lvl="1" marL="742950" rtl="0" algn="l">
              <a:spcBef>
                <a:spcPts val="560"/>
              </a:spcBef>
              <a:spcAft>
                <a:spcPts val="0"/>
              </a:spcAft>
              <a:buClr>
                <a:schemeClr val="dk1"/>
              </a:buClr>
              <a:buSzPts val="2800"/>
              <a:buNone/>
            </a:pPr>
            <a:r>
              <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3"/>
          <p:cNvSpPr txBox="1"/>
          <p:nvPr>
            <p:ph type="title"/>
          </p:nvPr>
        </p:nvSpPr>
        <p:spPr>
          <a:xfrm>
            <a:off x="457200" y="274638"/>
            <a:ext cx="8229600" cy="609246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Thank You</a:t>
            </a:r>
            <a:br>
              <a:rPr lang="en-US"/>
            </a:br>
            <a:br>
              <a:rPr lang="en-US"/>
            </a:br>
            <a:r>
              <a:rPr lang="en-US"/>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3959"/>
              <a:buFont typeface="Calibri"/>
              <a:buNone/>
            </a:pPr>
            <a:r>
              <a:rPr lang="en-US" sz="3959">
                <a:solidFill>
                  <a:srgbClr val="632523"/>
                </a:solidFill>
              </a:rPr>
              <a:t>Motivation: Server Abstraction Issues</a:t>
            </a:r>
            <a:endParaRPr sz="3959">
              <a:solidFill>
                <a:srgbClr val="632523"/>
              </a:solidFill>
            </a:endParaRPr>
          </a:p>
        </p:txBody>
      </p:sp>
      <p:sp>
        <p:nvSpPr>
          <p:cNvPr id="129" name="Google Shape;129;p18"/>
          <p:cNvSpPr txBox="1"/>
          <p:nvPr>
            <p:ph idx="1" type="body"/>
          </p:nvPr>
        </p:nvSpPr>
        <p:spPr>
          <a:xfrm>
            <a:off x="457200" y="1456791"/>
            <a:ext cx="8229600" cy="50695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Servers are difficult to configure and manage</a:t>
            </a:r>
            <a:endParaRPr/>
          </a:p>
          <a:p>
            <a:pPr indent="-342900" lvl="0" marL="342900" rtl="0" algn="l">
              <a:spcBef>
                <a:spcPts val="640"/>
              </a:spcBef>
              <a:spcAft>
                <a:spcPts val="0"/>
              </a:spcAft>
              <a:buClr>
                <a:schemeClr val="dk1"/>
              </a:buClr>
              <a:buSzPts val="3200"/>
              <a:buChar char="•"/>
            </a:pPr>
            <a:r>
              <a:rPr lang="en-US"/>
              <a:t>High startup time severely limits quick scale up and down</a:t>
            </a:r>
            <a:endParaRPr/>
          </a:p>
          <a:p>
            <a:pPr indent="0" lvl="0" marL="0" rtl="0" algn="l">
              <a:spcBef>
                <a:spcPts val="640"/>
              </a:spcBef>
              <a:spcAft>
                <a:spcPts val="0"/>
              </a:spcAft>
              <a:buClr>
                <a:schemeClr val="dk1"/>
              </a:buClr>
              <a:buSzPts val="3200"/>
              <a:buNone/>
            </a:pPr>
            <a:r>
              <a:t/>
            </a:r>
            <a:endParaRPr/>
          </a:p>
          <a:p>
            <a:pPr indent="0" lvl="0" marL="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Motivation: Goals</a:t>
            </a:r>
            <a:endParaRPr>
              <a:solidFill>
                <a:srgbClr val="632523"/>
              </a:solidFill>
            </a:endParaRPr>
          </a:p>
        </p:txBody>
      </p:sp>
      <p:sp>
        <p:nvSpPr>
          <p:cNvPr id="136" name="Google Shape;136;p19"/>
          <p:cNvSpPr txBox="1"/>
          <p:nvPr>
            <p:ph idx="1" type="body"/>
          </p:nvPr>
        </p:nvSpPr>
        <p:spPr>
          <a:xfrm>
            <a:off x="457200" y="1456791"/>
            <a:ext cx="8229600" cy="50695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US"/>
              <a:t>To ensure minimal user involvement in the configuration and management of servers</a:t>
            </a:r>
            <a:endParaRPr/>
          </a:p>
          <a:p>
            <a:pPr indent="-342900" lvl="0" marL="342900" rtl="0" algn="l">
              <a:spcBef>
                <a:spcPts val="640"/>
              </a:spcBef>
              <a:spcAft>
                <a:spcPts val="0"/>
              </a:spcAft>
              <a:buClr>
                <a:schemeClr val="dk1"/>
              </a:buClr>
              <a:buSzPts val="3200"/>
              <a:buChar char="•"/>
            </a:pPr>
            <a:r>
              <a:rPr lang="en-US"/>
              <a:t>Enable users to focus on the core application logic</a:t>
            </a:r>
            <a:endParaRPr/>
          </a:p>
          <a:p>
            <a:pPr indent="-342900" lvl="0" marL="342900" rtl="0" algn="l">
              <a:spcBef>
                <a:spcPts val="640"/>
              </a:spcBef>
              <a:spcAft>
                <a:spcPts val="0"/>
              </a:spcAft>
              <a:buClr>
                <a:schemeClr val="dk1"/>
              </a:buClr>
              <a:buSzPts val="3200"/>
              <a:buChar char="•"/>
            </a:pPr>
            <a:r>
              <a:rPr lang="en-US"/>
              <a:t>Essentially, zero user administration  </a:t>
            </a:r>
            <a:endParaRPr/>
          </a:p>
          <a:p>
            <a:pPr indent="0" lvl="0" marL="0" rtl="0" algn="l">
              <a:spcBef>
                <a:spcPts val="640"/>
              </a:spcBef>
              <a:spcAft>
                <a:spcPts val="0"/>
              </a:spcAft>
              <a:buClr>
                <a:schemeClr val="dk1"/>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Introduction</a:t>
            </a:r>
            <a:endParaRPr>
              <a:solidFill>
                <a:srgbClr val="632523"/>
              </a:solidFill>
            </a:endParaRPr>
          </a:p>
        </p:txBody>
      </p:sp>
      <p:pic>
        <p:nvPicPr>
          <p:cNvPr descr="creen Shot 2016-12-18 at 4.07.56 PM.png" id="143" name="Google Shape;143;p20"/>
          <p:cNvPicPr preferRelativeResize="0"/>
          <p:nvPr/>
        </p:nvPicPr>
        <p:blipFill rotWithShape="1">
          <a:blip r:embed="rId3">
            <a:alphaModFix/>
          </a:blip>
          <a:srcRect b="0" l="0" r="0" t="0"/>
          <a:stretch/>
        </p:blipFill>
        <p:spPr>
          <a:xfrm>
            <a:off x="152400" y="2590800"/>
            <a:ext cx="1766455" cy="1295400"/>
          </a:xfrm>
          <a:prstGeom prst="rect">
            <a:avLst/>
          </a:prstGeom>
          <a:noFill/>
          <a:ln>
            <a:noFill/>
          </a:ln>
        </p:spPr>
      </p:pic>
      <p:pic>
        <p:nvPicPr>
          <p:cNvPr descr="https://lh3.googleusercontent.com/Pus1MoiVYbOHWozJ2OsC6Y6QPXI6bNNHjo4rOUNKVWZrsYHPp8WayUz9kKXlD48h9RU3kfguhxrSqi0jAJWejueIG48tHPdSd00fdwGUTYmHF3_oBfjbXmMg0zCO7WfkjMvHHSUST24" id="144" name="Google Shape;144;p20"/>
          <p:cNvPicPr preferRelativeResize="0"/>
          <p:nvPr/>
        </p:nvPicPr>
        <p:blipFill rotWithShape="1">
          <a:blip r:embed="rId4">
            <a:alphaModFix/>
          </a:blip>
          <a:srcRect b="0" l="0" r="0" t="0"/>
          <a:stretch/>
        </p:blipFill>
        <p:spPr>
          <a:xfrm>
            <a:off x="2933699" y="2244333"/>
            <a:ext cx="952500" cy="952500"/>
          </a:xfrm>
          <a:prstGeom prst="rect">
            <a:avLst/>
          </a:prstGeom>
          <a:noFill/>
          <a:ln>
            <a:noFill/>
          </a:ln>
        </p:spPr>
      </p:pic>
      <p:pic>
        <p:nvPicPr>
          <p:cNvPr descr="https://lh5.googleusercontent.com/5Rs7bjlgeaPUF8tttGINMrZ9d6-X9H8oD48TdGBZA_6R_BphJaooI1exfDvJhyUOBCLqqdWocXtICCKRux5OM3rdP_jgEP2BAJs1XqYcGFDiw3tVup6aHzXmMbHfO_KClnZJyyJmJEk" id="145" name="Google Shape;145;p20"/>
          <p:cNvPicPr preferRelativeResize="0"/>
          <p:nvPr/>
        </p:nvPicPr>
        <p:blipFill rotWithShape="1">
          <a:blip r:embed="rId5">
            <a:alphaModFix/>
          </a:blip>
          <a:srcRect b="0" l="0" r="0" t="0"/>
          <a:stretch/>
        </p:blipFill>
        <p:spPr>
          <a:xfrm>
            <a:off x="4724400" y="2539316"/>
            <a:ext cx="1469328" cy="1346884"/>
          </a:xfrm>
          <a:prstGeom prst="rect">
            <a:avLst/>
          </a:prstGeom>
          <a:noFill/>
          <a:ln>
            <a:noFill/>
          </a:ln>
        </p:spPr>
      </p:pic>
      <p:pic>
        <p:nvPicPr>
          <p:cNvPr descr="https://lh4.googleusercontent.com/0FSheB68C6-g262jfpYbVXu7Lhl66OSQPwNkMIAfw3eclBnOzljy5PClCIDVdAKAsfBYlsrZdWsl2dYQ37tlAKIT3oQo-Q_m5L1E1zWCgNmekGeoHRjHSAn0Lo5IzgbDUQxgrWC98hU" id="146" name="Google Shape;146;p20"/>
          <p:cNvPicPr preferRelativeResize="0"/>
          <p:nvPr/>
        </p:nvPicPr>
        <p:blipFill rotWithShape="1">
          <a:blip r:embed="rId6">
            <a:alphaModFix/>
          </a:blip>
          <a:srcRect b="0" l="0" r="0" t="0"/>
          <a:stretch/>
        </p:blipFill>
        <p:spPr>
          <a:xfrm>
            <a:off x="7086600" y="2294541"/>
            <a:ext cx="1918640" cy="1896459"/>
          </a:xfrm>
          <a:prstGeom prst="rect">
            <a:avLst/>
          </a:prstGeom>
          <a:noFill/>
          <a:ln>
            <a:noFill/>
          </a:ln>
        </p:spPr>
      </p:pic>
      <p:pic>
        <p:nvPicPr>
          <p:cNvPr id="147" name="Google Shape;147;p20"/>
          <p:cNvPicPr preferRelativeResize="0"/>
          <p:nvPr/>
        </p:nvPicPr>
        <p:blipFill rotWithShape="1">
          <a:blip r:embed="rId7">
            <a:alphaModFix/>
          </a:blip>
          <a:srcRect b="0" l="0" r="0" t="0"/>
          <a:stretch/>
        </p:blipFill>
        <p:spPr>
          <a:xfrm>
            <a:off x="2527787" y="3303500"/>
            <a:ext cx="1764323" cy="1321842"/>
          </a:xfrm>
          <a:prstGeom prst="rect">
            <a:avLst/>
          </a:prstGeom>
          <a:noFill/>
          <a:ln>
            <a:noFill/>
          </a:ln>
        </p:spPr>
      </p:pic>
      <p:sp>
        <p:nvSpPr>
          <p:cNvPr id="148" name="Google Shape;148;p20"/>
          <p:cNvSpPr/>
          <p:nvPr/>
        </p:nvSpPr>
        <p:spPr>
          <a:xfrm>
            <a:off x="4447607" y="3244334"/>
            <a:ext cx="2487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 </a:t>
            </a:r>
            <a:endParaRPr sz="1800">
              <a:solidFill>
                <a:schemeClr val="dk1"/>
              </a:solidFill>
              <a:latin typeface="Calibri"/>
              <a:ea typeface="Calibri"/>
              <a:cs typeface="Calibri"/>
              <a:sym typeface="Calibri"/>
            </a:endParaRPr>
          </a:p>
        </p:txBody>
      </p:sp>
      <p:cxnSp>
        <p:nvCxnSpPr>
          <p:cNvPr id="149" name="Google Shape;149;p20"/>
          <p:cNvCxnSpPr/>
          <p:nvPr/>
        </p:nvCxnSpPr>
        <p:spPr>
          <a:xfrm>
            <a:off x="1995054" y="3238500"/>
            <a:ext cx="914400" cy="0"/>
          </a:xfrm>
          <a:prstGeom prst="straightConnector1">
            <a:avLst/>
          </a:prstGeom>
          <a:noFill/>
          <a:ln cap="flat" cmpd="sng" w="38100">
            <a:solidFill>
              <a:schemeClr val="dk1"/>
            </a:solidFill>
            <a:prstDash val="solid"/>
            <a:miter lim="800000"/>
            <a:headEnd len="sm" w="sm" type="none"/>
            <a:tailEnd len="med" w="med" type="triangle"/>
          </a:ln>
        </p:spPr>
      </p:cxnSp>
      <p:cxnSp>
        <p:nvCxnSpPr>
          <p:cNvPr id="150" name="Google Shape;150;p20"/>
          <p:cNvCxnSpPr/>
          <p:nvPr/>
        </p:nvCxnSpPr>
        <p:spPr>
          <a:xfrm>
            <a:off x="3781993" y="3238500"/>
            <a:ext cx="914400" cy="0"/>
          </a:xfrm>
          <a:prstGeom prst="straightConnector1">
            <a:avLst/>
          </a:prstGeom>
          <a:noFill/>
          <a:ln cap="flat" cmpd="sng" w="38100">
            <a:solidFill>
              <a:schemeClr val="dk1"/>
            </a:solidFill>
            <a:prstDash val="solid"/>
            <a:miter lim="800000"/>
            <a:headEnd len="sm" w="sm" type="none"/>
            <a:tailEnd len="med" w="med" type="triangle"/>
          </a:ln>
        </p:spPr>
      </p:cxnSp>
      <p:cxnSp>
        <p:nvCxnSpPr>
          <p:cNvPr id="151" name="Google Shape;151;p20"/>
          <p:cNvCxnSpPr/>
          <p:nvPr/>
        </p:nvCxnSpPr>
        <p:spPr>
          <a:xfrm flipH="1" rot="10800000">
            <a:off x="5943600" y="2590800"/>
            <a:ext cx="1143000" cy="381000"/>
          </a:xfrm>
          <a:prstGeom prst="straightConnector1">
            <a:avLst/>
          </a:prstGeom>
          <a:noFill/>
          <a:ln cap="flat" cmpd="sng" w="38100">
            <a:solidFill>
              <a:schemeClr val="dk1"/>
            </a:solidFill>
            <a:prstDash val="solid"/>
            <a:miter lim="800000"/>
            <a:headEnd len="sm" w="sm" type="none"/>
            <a:tailEnd len="med" w="med" type="triangle"/>
          </a:ln>
        </p:spPr>
      </p:cxnSp>
      <p:cxnSp>
        <p:nvCxnSpPr>
          <p:cNvPr id="152" name="Google Shape;152;p20"/>
          <p:cNvCxnSpPr/>
          <p:nvPr/>
        </p:nvCxnSpPr>
        <p:spPr>
          <a:xfrm>
            <a:off x="6248400" y="3657600"/>
            <a:ext cx="914400" cy="0"/>
          </a:xfrm>
          <a:prstGeom prst="straightConnector1">
            <a:avLst/>
          </a:prstGeom>
          <a:noFill/>
          <a:ln cap="flat" cmpd="sng" w="38100">
            <a:solidFill>
              <a:schemeClr val="dk1"/>
            </a:solidFill>
            <a:prstDash val="solid"/>
            <a:miter lim="800000"/>
            <a:headEnd len="sm" w="sm" type="none"/>
            <a:tailEnd len="med" w="med" type="triangle"/>
          </a:ln>
        </p:spPr>
      </p:cxnSp>
      <p:sp>
        <p:nvSpPr>
          <p:cNvPr id="153" name="Google Shape;153;p20"/>
          <p:cNvSpPr/>
          <p:nvPr/>
        </p:nvSpPr>
        <p:spPr>
          <a:xfrm>
            <a:off x="48350" y="3886200"/>
            <a:ext cx="2180626" cy="258532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Upload your function to the serverless computing platform and register for event-based triggers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54" name="Google Shape;154;p20"/>
          <p:cNvSpPr/>
          <p:nvPr/>
        </p:nvSpPr>
        <p:spPr>
          <a:xfrm>
            <a:off x="2398115" y="4592671"/>
            <a:ext cx="2022529"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Execution is triggered when an event occurs</a:t>
            </a:r>
            <a:endParaRPr sz="1800">
              <a:solidFill>
                <a:schemeClr val="dk1"/>
              </a:solidFill>
              <a:latin typeface="Calibri"/>
              <a:ea typeface="Calibri"/>
              <a:cs typeface="Calibri"/>
              <a:sym typeface="Calibri"/>
            </a:endParaRPr>
          </a:p>
        </p:txBody>
      </p:sp>
      <p:sp>
        <p:nvSpPr>
          <p:cNvPr id="155" name="Google Shape;155;p20"/>
          <p:cNvSpPr/>
          <p:nvPr/>
        </p:nvSpPr>
        <p:spPr>
          <a:xfrm>
            <a:off x="4572000" y="3877270"/>
            <a:ext cx="2022529"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Platform runs your function ONLY</a:t>
            </a:r>
            <a:endParaRPr/>
          </a:p>
          <a:p>
            <a:pPr indent="0" lvl="0" marL="0" marR="0" rtl="0" algn="ctr">
              <a:spcBef>
                <a:spcPts val="0"/>
              </a:spcBef>
              <a:spcAft>
                <a:spcPts val="0"/>
              </a:spcAft>
              <a:buNone/>
            </a:pPr>
            <a:r>
              <a:rPr lang="en-US" sz="1800">
                <a:solidFill>
                  <a:srgbClr val="000000"/>
                </a:solidFill>
                <a:latin typeface="Arial"/>
                <a:ea typeface="Arial"/>
                <a:cs typeface="Arial"/>
                <a:sym typeface="Arial"/>
              </a:rPr>
              <a:t>when triggered</a:t>
            </a:r>
            <a:endParaRPr sz="1800">
              <a:solidFill>
                <a:schemeClr val="dk1"/>
              </a:solidFill>
              <a:latin typeface="Calibri"/>
              <a:ea typeface="Calibri"/>
              <a:cs typeface="Calibri"/>
              <a:sym typeface="Calibri"/>
            </a:endParaRPr>
          </a:p>
        </p:txBody>
      </p:sp>
      <p:sp>
        <p:nvSpPr>
          <p:cNvPr id="156" name="Google Shape;156;p20"/>
          <p:cNvSpPr/>
          <p:nvPr/>
        </p:nvSpPr>
        <p:spPr>
          <a:xfrm>
            <a:off x="7034655" y="4182070"/>
            <a:ext cx="2022529"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Pay just for the time computation was done</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632523"/>
              </a:buClr>
              <a:buSzPts val="4400"/>
              <a:buFont typeface="Calibri"/>
              <a:buNone/>
            </a:pPr>
            <a:r>
              <a:rPr lang="en-US">
                <a:solidFill>
                  <a:srgbClr val="632523"/>
                </a:solidFill>
              </a:rPr>
              <a:t>Introduction</a:t>
            </a:r>
            <a:endParaRPr>
              <a:solidFill>
                <a:srgbClr val="632523"/>
              </a:solidFill>
            </a:endParaRPr>
          </a:p>
        </p:txBody>
      </p:sp>
      <p:pic>
        <p:nvPicPr>
          <p:cNvPr id="163" name="Google Shape;163;p21"/>
          <p:cNvPicPr preferRelativeResize="0"/>
          <p:nvPr/>
        </p:nvPicPr>
        <p:blipFill rotWithShape="1">
          <a:blip r:embed="rId3">
            <a:alphaModFix/>
          </a:blip>
          <a:srcRect b="0" l="0" r="0" t="0"/>
          <a:stretch/>
        </p:blipFill>
        <p:spPr>
          <a:xfrm>
            <a:off x="286040" y="3366033"/>
            <a:ext cx="1447800" cy="1455039"/>
          </a:xfrm>
          <a:prstGeom prst="rect">
            <a:avLst/>
          </a:prstGeom>
          <a:noFill/>
          <a:ln>
            <a:noFill/>
          </a:ln>
        </p:spPr>
      </p:pic>
      <p:pic>
        <p:nvPicPr>
          <p:cNvPr id="164" name="Google Shape;164;p21"/>
          <p:cNvPicPr preferRelativeResize="0"/>
          <p:nvPr/>
        </p:nvPicPr>
        <p:blipFill rotWithShape="1">
          <a:blip r:embed="rId4">
            <a:alphaModFix/>
          </a:blip>
          <a:srcRect b="0" l="0" r="0" t="0"/>
          <a:stretch/>
        </p:blipFill>
        <p:spPr>
          <a:xfrm>
            <a:off x="2253465" y="2122329"/>
            <a:ext cx="1447800" cy="1447800"/>
          </a:xfrm>
          <a:prstGeom prst="rect">
            <a:avLst/>
          </a:prstGeom>
          <a:noFill/>
          <a:ln>
            <a:noFill/>
          </a:ln>
        </p:spPr>
      </p:pic>
      <p:pic>
        <p:nvPicPr>
          <p:cNvPr id="165" name="Google Shape;165;p21"/>
          <p:cNvPicPr preferRelativeResize="0"/>
          <p:nvPr/>
        </p:nvPicPr>
        <p:blipFill rotWithShape="1">
          <a:blip r:embed="rId5">
            <a:alphaModFix/>
          </a:blip>
          <a:srcRect b="0" l="0" r="0" t="0"/>
          <a:stretch/>
        </p:blipFill>
        <p:spPr>
          <a:xfrm>
            <a:off x="4220890" y="3055772"/>
            <a:ext cx="1765300" cy="1765300"/>
          </a:xfrm>
          <a:prstGeom prst="rect">
            <a:avLst/>
          </a:prstGeom>
          <a:noFill/>
          <a:ln>
            <a:noFill/>
          </a:ln>
        </p:spPr>
      </p:pic>
      <p:pic>
        <p:nvPicPr>
          <p:cNvPr id="166" name="Google Shape;166;p21"/>
          <p:cNvPicPr preferRelativeResize="0"/>
          <p:nvPr/>
        </p:nvPicPr>
        <p:blipFill rotWithShape="1">
          <a:blip r:embed="rId6">
            <a:alphaModFix/>
          </a:blip>
          <a:srcRect b="0" l="0" r="0" t="0"/>
          <a:stretch/>
        </p:blipFill>
        <p:spPr>
          <a:xfrm>
            <a:off x="6011981" y="4968648"/>
            <a:ext cx="1912819" cy="1226117"/>
          </a:xfrm>
          <a:prstGeom prst="rect">
            <a:avLst/>
          </a:prstGeom>
          <a:noFill/>
          <a:ln>
            <a:noFill/>
          </a:ln>
        </p:spPr>
      </p:pic>
      <p:pic>
        <p:nvPicPr>
          <p:cNvPr id="167" name="Google Shape;167;p21"/>
          <p:cNvPicPr preferRelativeResize="0"/>
          <p:nvPr/>
        </p:nvPicPr>
        <p:blipFill rotWithShape="1">
          <a:blip r:embed="rId7">
            <a:alphaModFix/>
          </a:blip>
          <a:srcRect b="0" l="0" r="0" t="0"/>
          <a:stretch/>
        </p:blipFill>
        <p:spPr>
          <a:xfrm>
            <a:off x="6244490" y="1872099"/>
            <a:ext cx="1447800" cy="1447800"/>
          </a:xfrm>
          <a:prstGeom prst="rect">
            <a:avLst/>
          </a:prstGeom>
          <a:noFill/>
          <a:ln>
            <a:noFill/>
          </a:ln>
        </p:spPr>
      </p:pic>
      <p:pic>
        <p:nvPicPr>
          <p:cNvPr id="168" name="Google Shape;168;p21"/>
          <p:cNvPicPr preferRelativeResize="0"/>
          <p:nvPr/>
        </p:nvPicPr>
        <p:blipFill rotWithShape="1">
          <a:blip r:embed="rId8">
            <a:alphaModFix/>
          </a:blip>
          <a:srcRect b="0" l="0" r="0" t="0"/>
          <a:stretch/>
        </p:blipFill>
        <p:spPr>
          <a:xfrm>
            <a:off x="1009940" y="4153967"/>
            <a:ext cx="3403600" cy="3403600"/>
          </a:xfrm>
          <a:prstGeom prst="rect">
            <a:avLst/>
          </a:prstGeom>
          <a:noFill/>
          <a:ln>
            <a:noFill/>
          </a:ln>
        </p:spPr>
      </p:pic>
      <p:sp>
        <p:nvSpPr>
          <p:cNvPr id="169" name="Google Shape;169;p21"/>
          <p:cNvSpPr txBox="1"/>
          <p:nvPr/>
        </p:nvSpPr>
        <p:spPr>
          <a:xfrm>
            <a:off x="448990" y="3033211"/>
            <a:ext cx="914400" cy="31026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1800">
                <a:solidFill>
                  <a:schemeClr val="dk2"/>
                </a:solidFill>
                <a:latin typeface="Calibri"/>
                <a:ea typeface="Calibri"/>
                <a:cs typeface="Calibri"/>
                <a:sym typeface="Calibri"/>
              </a:rPr>
              <a:t>Amazon</a:t>
            </a:r>
            <a:endParaRPr/>
          </a:p>
        </p:txBody>
      </p:sp>
      <p:sp>
        <p:nvSpPr>
          <p:cNvPr id="170" name="Google Shape;170;p21"/>
          <p:cNvSpPr txBox="1"/>
          <p:nvPr/>
        </p:nvSpPr>
        <p:spPr>
          <a:xfrm>
            <a:off x="2582590" y="1924788"/>
            <a:ext cx="914400" cy="31026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1800">
                <a:solidFill>
                  <a:schemeClr val="dk2"/>
                </a:solidFill>
                <a:latin typeface="Calibri"/>
                <a:ea typeface="Calibri"/>
                <a:cs typeface="Calibri"/>
                <a:sym typeface="Calibri"/>
              </a:rPr>
              <a:t>Google</a:t>
            </a:r>
            <a:endParaRPr sz="1800">
              <a:solidFill>
                <a:schemeClr val="dk2"/>
              </a:solidFill>
              <a:latin typeface="Calibri"/>
              <a:ea typeface="Calibri"/>
              <a:cs typeface="Calibri"/>
              <a:sym typeface="Calibri"/>
            </a:endParaRPr>
          </a:p>
        </p:txBody>
      </p:sp>
      <p:sp>
        <p:nvSpPr>
          <p:cNvPr id="171" name="Google Shape;171;p21"/>
          <p:cNvSpPr txBox="1"/>
          <p:nvPr/>
        </p:nvSpPr>
        <p:spPr>
          <a:xfrm>
            <a:off x="4792390" y="2900641"/>
            <a:ext cx="914400" cy="31026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1800">
                <a:solidFill>
                  <a:schemeClr val="dk2"/>
                </a:solidFill>
                <a:latin typeface="Calibri"/>
                <a:ea typeface="Calibri"/>
                <a:cs typeface="Calibri"/>
                <a:sym typeface="Calibri"/>
              </a:rPr>
              <a:t>Microsoft</a:t>
            </a:r>
            <a:endParaRPr/>
          </a:p>
        </p:txBody>
      </p:sp>
      <p:sp>
        <p:nvSpPr>
          <p:cNvPr id="172" name="Google Shape;172;p21"/>
          <p:cNvSpPr txBox="1"/>
          <p:nvPr/>
        </p:nvSpPr>
        <p:spPr>
          <a:xfrm>
            <a:off x="5325790" y="1619235"/>
            <a:ext cx="914400" cy="31026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1800">
                <a:solidFill>
                  <a:schemeClr val="dk2"/>
                </a:solidFill>
                <a:latin typeface="Calibri"/>
                <a:ea typeface="Calibri"/>
                <a:cs typeface="Calibri"/>
                <a:sym typeface="Calibri"/>
              </a:rPr>
              <a:t>University of Wisconsin - Madison</a:t>
            </a:r>
            <a:endParaRPr sz="1800">
              <a:solidFill>
                <a:schemeClr val="dk2"/>
              </a:solidFill>
              <a:latin typeface="Calibri"/>
              <a:ea typeface="Calibri"/>
              <a:cs typeface="Calibri"/>
              <a:sym typeface="Calibri"/>
            </a:endParaRPr>
          </a:p>
        </p:txBody>
      </p:sp>
      <p:sp>
        <p:nvSpPr>
          <p:cNvPr id="173" name="Google Shape;173;p21"/>
          <p:cNvSpPr txBox="1"/>
          <p:nvPr/>
        </p:nvSpPr>
        <p:spPr>
          <a:xfrm>
            <a:off x="6773590" y="4557464"/>
            <a:ext cx="914400" cy="31026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sz="1800">
                <a:solidFill>
                  <a:schemeClr val="dk2"/>
                </a:solidFill>
                <a:latin typeface="Calibri"/>
                <a:ea typeface="Calibri"/>
                <a:cs typeface="Calibri"/>
                <a:sym typeface="Calibri"/>
              </a:rPr>
              <a:t>IBM</a:t>
            </a:r>
            <a:endParaRPr sz="1800">
              <a:solidFill>
                <a:schemeClr val="dk2"/>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